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77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0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4C84"/>
    <a:srgbClr val="176DAD"/>
    <a:srgbClr val="0D78C9"/>
    <a:srgbClr val="993200"/>
    <a:srgbClr val="4D4E44"/>
    <a:srgbClr val="176338"/>
    <a:srgbClr val="0F5D3F"/>
    <a:srgbClr val="ABC8D1"/>
    <a:srgbClr val="1B3049"/>
    <a:srgbClr val="5D3E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D1B4F3E-E8EE-41EA-98AF-055A5763ED66}" v="3" dt="2024-06-28T03:38:29.4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0" d="100"/>
          <a:sy n="210" d="100"/>
        </p:scale>
        <p:origin x="380" y="96"/>
      </p:cViewPr>
      <p:guideLst>
        <p:guide orient="horz" pos="804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93C83-2184-4286-ABE1-941A40B40C8F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603001-E0F2-47E5-A338-816CC267AF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220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3241F-7ED4-45AC-844C-15DB0D5F9CCD}" type="datetimeFigureOut">
              <a:rPr lang="en-US" smtClean="0"/>
              <a:pPr/>
              <a:t>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73B8C3-A209-4A55-9261-22C2A02B315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4046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Industries:</a:t>
            </a:r>
            <a:r>
              <a:rPr lang="en-US" sz="700" b="1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700" b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Consumer Electronics</a:t>
            </a:r>
            <a:endParaRPr lang="en-US" sz="700" b="1" kern="1200" baseline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Application Areas: </a:t>
            </a:r>
            <a:r>
              <a:rPr lang="en-US" sz="7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Embedded Systems, Signal Processing</a:t>
            </a:r>
            <a:endParaRPr lang="en-US" sz="700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Capabilities:</a:t>
            </a:r>
            <a:r>
              <a:rPr lang="en-US" sz="7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Algorithm Development, Data Analysis, Embedded Code Generation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Products Used: </a:t>
            </a:r>
            <a:r>
              <a:rPr lang="en-US" sz="700" b="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MATLAB, Embedded Coder, MATLAB Coder, Parallel Computing Toolbox, Signal Processing Toolbox, Statistics and Machine Learning Toolbox</a:t>
            </a:r>
            <a:endParaRPr lang="en-US" sz="700" b="1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Country:</a:t>
            </a:r>
            <a:r>
              <a:rPr lang="en-US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United States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73B8C3-A209-4A55-9261-22C2A02B315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54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luemesh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-4057" y="1288"/>
            <a:ext cx="9148056" cy="515035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371600"/>
          </a:xfrm>
        </p:spPr>
        <p:txBody>
          <a:bodyPr/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402682"/>
            <a:ext cx="7772400" cy="740569"/>
          </a:xfrm>
        </p:spPr>
        <p:txBody>
          <a:bodyPr>
            <a:normAutofit/>
          </a:bodyPr>
          <a:lstStyle>
            <a:lvl1pPr marL="0" indent="0" algn="l">
              <a:buNone/>
              <a:defRPr sz="1600" b="1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7226408" y="4782522"/>
            <a:ext cx="18288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© 2010 The MathWorks, Inc.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123825" y="4781550"/>
            <a:ext cx="15240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100" b="0" spc="12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CONFIDENTIAL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3306063"/>
            <a:ext cx="9144000" cy="0"/>
          </a:xfrm>
          <a:prstGeom prst="line">
            <a:avLst/>
          </a:prstGeom>
          <a:ln w="57150">
            <a:solidFill>
              <a:schemeClr val="bg1">
                <a:lumMod val="6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 descr="09_MW_logo_CMYK_REV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86677" y="113567"/>
            <a:ext cx="1228725" cy="2436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077200" cy="742950"/>
          </a:xfrm>
        </p:spPr>
        <p:txBody>
          <a:bodyPr/>
          <a:lstStyle>
            <a:lvl1pPr>
              <a:defRPr sz="2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0"/>
            <a:ext cx="8077200" cy="3486150"/>
          </a:xfrm>
        </p:spPr>
        <p:txBody>
          <a:bodyPr/>
          <a:lstStyle>
            <a:lvl1pPr>
              <a:buSzPct val="75000"/>
              <a:defRPr sz="2400"/>
            </a:lvl1pPr>
            <a:lvl2pPr>
              <a:lnSpc>
                <a:spcPct val="105000"/>
              </a:lnSpc>
              <a:defRPr sz="2000"/>
            </a:lvl2pPr>
            <a:lvl3pPr>
              <a:lnSpc>
                <a:spcPct val="105000"/>
              </a:lnSpc>
              <a:buSzPct val="75000"/>
              <a:defRPr sz="1600"/>
            </a:lvl3pPr>
            <a:lvl4pPr>
              <a:lnSpc>
                <a:spcPct val="105000"/>
              </a:lnSpc>
              <a:defRPr/>
            </a:lvl4pPr>
            <a:lvl5pPr>
              <a:lnSpc>
                <a:spcPct val="105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077200" cy="7429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7086600" cy="742950"/>
          </a:xfrm>
        </p:spPr>
        <p:txBody>
          <a:bodyPr anchor="t" anchorCtr="0"/>
          <a:lstStyle>
            <a:lvl1pPr algn="l">
              <a:defRPr sz="28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sz="half" idx="10" hasCustomPrompt="1"/>
          </p:nvPr>
        </p:nvSpPr>
        <p:spPr>
          <a:xfrm>
            <a:off x="457200" y="2114550"/>
            <a:ext cx="3810000" cy="2400300"/>
          </a:xfrm>
        </p:spPr>
        <p:txBody>
          <a:bodyPr/>
          <a:lstStyle>
            <a:lvl1pPr>
              <a:buClr>
                <a:srgbClr val="125687"/>
              </a:buClr>
              <a:buSzTx/>
              <a:defRPr sz="1800" baseline="0"/>
            </a:lvl1pPr>
            <a:lvl2pPr>
              <a:defRPr sz="1600"/>
            </a:lvl2pPr>
            <a:lvl3pPr>
              <a:buNone/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buClr>
                <a:srgbClr val="125687"/>
              </a:buClr>
              <a:buSzTx/>
            </a:pPr>
            <a:r>
              <a:rPr lang="en-US"/>
              <a:t>Click to add b</a:t>
            </a:r>
            <a:r>
              <a:rPr lang="en-US" sz="1800">
                <a:solidFill>
                  <a:prstClr val="black"/>
                </a:solidFill>
              </a:rPr>
              <a:t>rief summary and benefits of feature (ideally three bullets)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13" name="Text Placeholder 11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200150"/>
            <a:ext cx="3810000" cy="628650"/>
          </a:xfrm>
        </p:spPr>
        <p:txBody>
          <a:bodyPr anchor="t"/>
          <a:lstStyle>
            <a:lvl1pPr marL="0" indent="0" algn="l">
              <a:buNone/>
              <a:defRPr sz="2000" b="1" baseline="0"/>
            </a:lvl1pPr>
          </a:lstStyle>
          <a:p>
            <a:pPr lvl="0"/>
            <a:r>
              <a:rPr lang="en-US"/>
              <a:t>Click to add headline</a:t>
            </a:r>
            <a:r>
              <a:rPr lang="en-US" sz="2000" b="1">
                <a:solidFill>
                  <a:prstClr val="black"/>
                </a:solidFill>
              </a:rPr>
              <a:t> providing value of feature</a:t>
            </a:r>
            <a:endParaRPr lang="en-US"/>
          </a:p>
        </p:txBody>
      </p:sp>
      <p:sp>
        <p:nvSpPr>
          <p:cNvPr id="14" name="Text Placeholder 2"/>
          <p:cNvSpPr>
            <a:spLocks noGrp="1"/>
          </p:cNvSpPr>
          <p:nvPr>
            <p:ph type="body" sz="half" idx="12" hasCustomPrompt="1"/>
          </p:nvPr>
        </p:nvSpPr>
        <p:spPr>
          <a:xfrm>
            <a:off x="457203" y="4629150"/>
            <a:ext cx="4105275" cy="400050"/>
          </a:xfrm>
        </p:spPr>
        <p:txBody>
          <a:bodyPr anchor="b" anchorCtr="0"/>
          <a:lstStyle>
            <a:lvl1pPr marL="230188" indent="-228600">
              <a:buClrTx/>
              <a:buSzPct val="125000"/>
              <a:buFont typeface="Courier New" pitchFamily="49" charset="0"/>
              <a:buChar char="»"/>
              <a:defRPr sz="1600" b="0">
                <a:latin typeface="Courier New" pitchFamily="49" charset="0"/>
                <a:cs typeface="Courier New" pitchFamily="49" charset="0"/>
              </a:defRPr>
            </a:lvl1pPr>
          </a:lstStyle>
          <a:p>
            <a:pPr lvl="0"/>
            <a:r>
              <a:rPr lang="en-US"/>
              <a:t>Click to add </a:t>
            </a:r>
            <a:r>
              <a:rPr lang="en-US" sz="1600" err="1">
                <a:latin typeface="Courier New" pitchFamily="49" charset="0"/>
                <a:cs typeface="Courier New" pitchFamily="49" charset="0"/>
              </a:rPr>
              <a:t>product_demo_name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1435894"/>
            <a:ext cx="7772400" cy="1021556"/>
          </a:xfrm>
        </p:spPr>
        <p:txBody>
          <a:bodyPr anchor="t"/>
          <a:lstStyle>
            <a:lvl1pPr algn="ctr">
              <a:defRPr sz="3200" b="1" cap="none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Section Header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077200" cy="7429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2"/>
            <a:ext cx="3886200" cy="348614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2"/>
            <a:ext cx="3886200" cy="348614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42900"/>
            <a:ext cx="8077200" cy="74295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077200" cy="34861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pic>
        <p:nvPicPr>
          <p:cNvPr id="9" name="Picture 8" descr="logo647.pn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658467" y="23673"/>
            <a:ext cx="1324232" cy="36026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" name="Straight Connector 11"/>
          <p:cNvCxnSpPr/>
          <p:nvPr/>
        </p:nvCxnSpPr>
        <p:spPr>
          <a:xfrm rot="10800000" flipV="1">
            <a:off x="228602" y="176522"/>
            <a:ext cx="7315198" cy="211601"/>
          </a:xfrm>
          <a:prstGeom prst="bentConnector3">
            <a:avLst>
              <a:gd name="adj1" fmla="val 99919"/>
            </a:avLst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8686800" y="4834219"/>
            <a:ext cx="457200" cy="285751"/>
          </a:xfrm>
          <a:prstGeom prst="rect">
            <a:avLst/>
          </a:prstGeom>
          <a:noFill/>
          <a:ln w="12700">
            <a:noFill/>
          </a:ln>
        </p:spPr>
        <p:txBody>
          <a:bodyPr wrap="square" anchor="ctr">
            <a:noAutofit/>
          </a:bodyPr>
          <a:lstStyle/>
          <a:p>
            <a:pPr algn="ctr"/>
            <a:fld id="{47FBD1EF-0801-4063-B668-C71608ACC70F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pPr algn="ctr"/>
              <a:t>‹#›</a:t>
            </a:fld>
            <a:endParaRPr lang="en-US" sz="1200" b="1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50" r:id="rId2"/>
    <p:sldLayoutId id="2147483662" r:id="rId3"/>
    <p:sldLayoutId id="2147483659" r:id="rId4"/>
    <p:sldLayoutId id="2147483663" r:id="rId5"/>
    <p:sldLayoutId id="2147483651" r:id="rId6"/>
    <p:sldLayoutId id="2147483652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75000"/>
        <a:buFont typeface="Wingdings" pitchFamily="2" charset="2"/>
        <a:buChar char="§"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None/>
        <a:defRPr sz="1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»"/>
        <a:defRPr sz="1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85750"/>
            <a:ext cx="7239001" cy="742950"/>
          </a:xfrm>
        </p:spPr>
        <p:txBody>
          <a:bodyPr/>
          <a:lstStyle/>
          <a:p>
            <a:r>
              <a:rPr lang="en-US" altLang="ko-KR" sz="1800" b="0" dirty="0">
                <a:solidFill>
                  <a:schemeClr val="accent1">
                    <a:lumMod val="75000"/>
                  </a:schemeClr>
                </a:solidFill>
                <a:latin typeface="+mj-lt"/>
                <a:ea typeface="굴림"/>
              </a:rPr>
              <a:t>Korea Electrotechnology Research Institute (KERI) control and analyze grid-connected power conversion system</a:t>
            </a:r>
            <a:br>
              <a:rPr lang="en-US" altLang="ko-KR" sz="1800" b="0" dirty="0">
                <a:solidFill>
                  <a:schemeClr val="accent1">
                    <a:lumMod val="75000"/>
                  </a:schemeClr>
                </a:solidFill>
                <a:latin typeface="+mj-lt"/>
                <a:ea typeface="굴림"/>
              </a:rPr>
            </a:br>
            <a:endParaRPr lang="en-US" altLang="ko-KR" sz="1800" b="0" dirty="0">
              <a:solidFill>
                <a:schemeClr val="accent1">
                  <a:lumMod val="75000"/>
                </a:schemeClr>
              </a:solidFill>
              <a:latin typeface="+mj-lt"/>
              <a:ea typeface="굴림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182979"/>
            <a:ext cx="4800601" cy="3446171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Tx/>
              <a:buSzTx/>
              <a:buNone/>
            </a:pPr>
            <a:r>
              <a:rPr lang="en-US" sz="1600" b="1" dirty="0">
                <a:solidFill>
                  <a:srgbClr val="125687"/>
                </a:solidFill>
                <a:latin typeface="Arial"/>
                <a:cs typeface="+mn-cs"/>
              </a:rPr>
              <a:t>Challenge</a:t>
            </a:r>
          </a:p>
          <a:p>
            <a:pPr algn="l" rtl="0" fontAlgn="base"/>
            <a:r>
              <a:rPr lang="en-US" altLang="ko-KR" sz="1400" b="0" i="0" dirty="0">
                <a:solidFill>
                  <a:srgbClr val="000000"/>
                </a:solidFill>
                <a:effectLst/>
                <a:latin typeface="+mj-lt"/>
              </a:rPr>
              <a:t>Conduct a preliminary review and develop solutions for concerns that problems may arise in terms of economics, time, and efficiency regarding the connection to the power grid with large-scale wind power plants  </a:t>
            </a:r>
            <a:endParaRPr lang="en-US" altLang="ko-KR" sz="1050" b="0" i="0" dirty="0">
              <a:solidFill>
                <a:srgbClr val="000000"/>
              </a:solidFill>
              <a:effectLst/>
              <a:latin typeface="+mj-lt"/>
            </a:endParaRPr>
          </a:p>
          <a:p>
            <a:pPr marL="0" lvl="0" indent="0">
              <a:spcBef>
                <a:spcPts val="648"/>
              </a:spcBef>
              <a:buClr>
                <a:srgbClr val="215083"/>
              </a:buClr>
              <a:buSzTx/>
              <a:buNone/>
            </a:pPr>
            <a:r>
              <a:rPr lang="en-US" sz="1600" b="1" dirty="0">
                <a:solidFill>
                  <a:srgbClr val="125687"/>
                </a:solidFill>
                <a:latin typeface="Arial"/>
                <a:cs typeface="+mn-cs"/>
              </a:rPr>
              <a:t>Solution</a:t>
            </a:r>
          </a:p>
          <a:p>
            <a:pPr algn="l" rtl="0" fontAlgn="base"/>
            <a:r>
              <a:rPr lang="en-US" altLang="ko-KR" sz="1400" dirty="0">
                <a:solidFill>
                  <a:srgbClr val="000000"/>
                </a:solidFill>
                <a:latin typeface="+mj-lt"/>
              </a:rPr>
              <a:t>Use Simscape Electrical to develop a hybrid model capable of Phasor and EMT simulation for large-scale power system simulation and establish a HILS environment using the model.</a:t>
            </a:r>
          </a:p>
          <a:p>
            <a:pPr marL="0" lvl="0" indent="0">
              <a:spcBef>
                <a:spcPts val="648"/>
              </a:spcBef>
              <a:buClr>
                <a:srgbClr val="215083"/>
              </a:buClr>
              <a:buSzTx/>
              <a:buNone/>
            </a:pPr>
            <a:r>
              <a:rPr lang="en-US" sz="1600" b="1" dirty="0">
                <a:solidFill>
                  <a:srgbClr val="125687"/>
                </a:solidFill>
                <a:latin typeface="Arial"/>
                <a:cs typeface="+mn-cs"/>
              </a:rPr>
              <a:t>Results</a:t>
            </a:r>
          </a:p>
          <a:p>
            <a:pPr algn="l" rtl="0" fontAlgn="base"/>
            <a:r>
              <a:rPr lang="en-US" altLang="ko-KR" sz="1400" b="0" i="0" dirty="0">
                <a:solidFill>
                  <a:srgbClr val="000000"/>
                </a:solidFill>
                <a:effectLst/>
                <a:latin typeface="+mj-lt"/>
              </a:rPr>
              <a:t>Evaluate performance through development of RCP, CHIL, and PHIL for power system </a:t>
            </a:r>
            <a:endParaRPr lang="en-US" altLang="ko-KR" sz="1050" dirty="0">
              <a:solidFill>
                <a:srgbClr val="000000"/>
              </a:solidFill>
              <a:latin typeface="+mj-lt"/>
            </a:endParaRPr>
          </a:p>
          <a:p>
            <a:pPr algn="l" rtl="0" fontAlgn="base"/>
            <a:r>
              <a:rPr lang="en-US" altLang="ko-KR" sz="1400" b="0" i="0" dirty="0">
                <a:solidFill>
                  <a:srgbClr val="000000"/>
                </a:solidFill>
                <a:effectLst/>
                <a:latin typeface="+mj-lt"/>
              </a:rPr>
              <a:t>Increase simulation speed to be able to build HILS through hybrid simulation</a:t>
            </a:r>
            <a:endParaRPr lang="en-US" dirty="0">
              <a:latin typeface="+mj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60970" y="3182206"/>
            <a:ext cx="3447400" cy="137185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defRPr/>
            </a:pPr>
            <a:r>
              <a:rPr lang="en-US" sz="1100" i="1" dirty="0">
                <a:solidFill>
                  <a:schemeClr val="tx2"/>
                </a:solidFill>
              </a:rPr>
              <a:t>“We built a real-time simulation environment for smart distributed distribution system development and technical and economic evaluation. We were able to perform large-scale power system analysis through hybrid simulation with MATLAB/Simulink.”</a:t>
            </a:r>
            <a:br>
              <a:rPr lang="en-US" sz="1100" i="1" dirty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</a:br>
            <a:r>
              <a:rPr lang="en-US" sz="1000" i="1" dirty="0">
                <a:solidFill>
                  <a:schemeClr val="tx2"/>
                </a:solidFill>
                <a:ea typeface="Arial Unicode MS" pitchFamily="34" charset="-128"/>
                <a:cs typeface="Arial Unicode MS" pitchFamily="34" charset="-128"/>
              </a:rPr>
              <a:t>- </a:t>
            </a:r>
            <a:r>
              <a:rPr lang="en-US" altLang="ko-KR" sz="1000" i="1" dirty="0">
                <a:solidFill>
                  <a:schemeClr val="tx2"/>
                </a:solidFill>
                <a:ea typeface="Arial Unicode MS" pitchFamily="34" charset="-128"/>
              </a:rPr>
              <a:t>Hyeong-Jun Yoo</a:t>
            </a:r>
            <a:r>
              <a:rPr lang="en-US" sz="1000" i="1" dirty="0">
                <a:solidFill>
                  <a:schemeClr val="tx2"/>
                </a:solidFill>
                <a:ea typeface="Arial Unicode MS" pitchFamily="34" charset="-128"/>
              </a:rPr>
              <a:t>, KERI</a:t>
            </a:r>
          </a:p>
        </p:txBody>
      </p:sp>
      <p:pic>
        <p:nvPicPr>
          <p:cNvPr id="6" name="그림 6">
            <a:extLst>
              <a:ext uri="{FF2B5EF4-FFF2-40B4-BE49-F238E27FC236}">
                <a16:creationId xmlns:a16="http://schemas.microsoft.com/office/drawing/2014/main" id="{3B97CDB9-F950-AC0F-75D1-9337354C64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3067" y="941284"/>
            <a:ext cx="3007481" cy="2118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4067120"/>
      </p:ext>
    </p:extLst>
  </p:cSld>
  <p:clrMapOvr>
    <a:masterClrMapping/>
  </p:clrMapOvr>
</p:sld>
</file>

<file path=ppt/theme/theme1.xml><?xml version="1.0" encoding="utf-8"?>
<a:theme xmlns:a="http://schemas.openxmlformats.org/drawingml/2006/main" name="PPT template redesign_v9_confidential">
  <a:themeElements>
    <a:clrScheme name="TMW_PPT">
      <a:dk1>
        <a:sysClr val="windowText" lastClr="000000"/>
      </a:dk1>
      <a:lt1>
        <a:sysClr val="window" lastClr="FFFFFF"/>
      </a:lt1>
      <a:dk2>
        <a:srgbClr val="125687"/>
      </a:dk2>
      <a:lt2>
        <a:srgbClr val="EEECE1"/>
      </a:lt2>
      <a:accent1>
        <a:srgbClr val="95B3D7"/>
      </a:accent1>
      <a:accent2>
        <a:srgbClr val="781414"/>
      </a:accent2>
      <a:accent3>
        <a:srgbClr val="697819"/>
      </a:accent3>
      <a:accent4>
        <a:srgbClr val="D27809"/>
      </a:accent4>
      <a:accent5>
        <a:srgbClr val="BFBFBF"/>
      </a:accent5>
      <a:accent6>
        <a:srgbClr val="E5DD9F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b="1" dirty="0" smtClean="0">
            <a:latin typeface="Arial" pitchFamily="34" charset="0"/>
            <a:cs typeface="Arial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5">
              <a:lumMod val="75000"/>
            </a:schemeClr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000" dirty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>
  <documentManagement>
    <SharedWithUsers xmlns="012ef72b-d85a-444e-871e-8b555e6b86fd">
      <UserInfo>
        <DisplayName>Luanne Lemieux</DisplayName>
        <AccountId>609</AccountId>
        <AccountType/>
      </UserInfo>
    </SharedWithUsers>
    <TaxCatchAll xmlns="97e0b274-df21-4cf6-a624-a8a62f791bd1" xsi:nil="true"/>
    <lcf76f155ced4ddcb4097134ff3c332f xmlns="502dc2c1-b850-490f-95ac-d2fde2db153e">
      <Terms xmlns="http://schemas.microsoft.com/office/infopath/2007/PartnerControls"/>
    </lcf76f155ced4ddcb4097134ff3c332f>
    <IconOverlay xmlns="http://schemas.microsoft.com/sharepoint/v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문서" ma:contentTypeID="0x010100001480A1D568C94A8CEFF8DD5370CEBE" ma:contentTypeVersion="28" ma:contentTypeDescription="Create a new document." ma:contentTypeScope="" ma:versionID="0f9a19a8654facd954465f0fbd340d68">
  <xsd:schema xmlns:xsd="http://www.w3.org/2001/XMLSchema" xmlns:xs="http://www.w3.org/2001/XMLSchema" xmlns:p="http://schemas.microsoft.com/office/2006/metadata/properties" xmlns:ns2="502dc2c1-b850-490f-95ac-d2fde2db153e" xmlns:ns3="012ef72b-d85a-444e-871e-8b555e6b86fd" xmlns:ns4="97e0b274-df21-4cf6-a624-a8a62f791bd1" xmlns:ns5="http://schemas.microsoft.com/sharepoint/v4" targetNamespace="http://schemas.microsoft.com/office/2006/metadata/properties" ma:root="true" ma:fieldsID="3e2f2c6eaeb3361b9fd5c19bc513a0f8" ns2:_="" ns3:_="" ns4:_="" ns5:_="">
    <xsd:import namespace="502dc2c1-b850-490f-95ac-d2fde2db153e"/>
    <xsd:import namespace="012ef72b-d85a-444e-871e-8b555e6b86fd"/>
    <xsd:import namespace="97e0b274-df21-4cf6-a624-a8a62f791bd1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5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2dc2c1-b850-490f-95ac-d2fde2db15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이미지 태그" ma:readOnly="false" ma:fieldId="{5cf76f15-5ced-4ddc-b409-7134ff3c332f}" ma:taxonomyMulti="true" ma:sspId="dc2fbcc8-9673-4dab-87c4-578ccfafc1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2ef72b-d85a-444e-871e-8b555e6b8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공유 대상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세부 정보 공유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e0b274-df21-4cf6-a624-a8a62f791bd1" elementFormDefault="qualified">
    <xsd:import namespace="http://schemas.microsoft.com/office/2006/documentManagement/types"/>
    <xsd:import namespace="http://schemas.microsoft.com/office/infopath/2007/PartnerControls"/>
    <xsd:element name="TaxCatchAll" ma:index="22" nillable="true" ma:displayName="Taxonomy Catch All Column" ma:hidden="true" ma:list="{331dc8c0-e70d-40d0-a80a-3cc2bc1a6f73}" ma:internalName="TaxCatchAll" ma:showField="CatchAllData" ma:web="97e0b274-df21-4cf6-a624-a8a62f791bd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6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콘텐츠 형식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0EDCA90-1837-4CE9-9C4A-B5CE66A5EA0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98D9EA4-EC56-410E-AD9B-F3F7B13FB414}">
  <ds:schemaRefs>
    <ds:schemaRef ds:uri="012ef72b-d85a-444e-871e-8b555e6b86fd"/>
    <ds:schemaRef ds:uri="502dc2c1-b850-490f-95ac-d2fde2db153e"/>
    <ds:schemaRef ds:uri="97e0b274-df21-4cf6-a624-a8a62f791bd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sharepoint/v4"/>
  </ds:schemaRefs>
</ds:datastoreItem>
</file>

<file path=customXml/itemProps3.xml><?xml version="1.0" encoding="utf-8"?>
<ds:datastoreItem xmlns:ds="http://schemas.openxmlformats.org/officeDocument/2006/customXml" ds:itemID="{77C8B54D-8118-467B-A1D7-C77B3CA4684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2dc2c1-b850-490f-95ac-d2fde2db153e"/>
    <ds:schemaRef ds:uri="012ef72b-d85a-444e-871e-8b555e6b86fd"/>
    <ds:schemaRef ds:uri="97e0b274-df21-4cf6-a624-a8a62f791bd1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template redesign_v9_confidential</Template>
  <TotalTime>121</TotalTime>
  <Words>200</Words>
  <Application>Microsoft Office PowerPoint</Application>
  <PresentationFormat>On-screen Show (16:9)</PresentationFormat>
  <Paragraphs>15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PPT template redesign_v9_confidential</vt:lpstr>
      <vt:lpstr>Korea Electrotechnology Research Institute (KERI) control and analyze grid-connected power conversion system </vt:lpstr>
    </vt:vector>
  </TitlesOfParts>
  <Company>The MathWorks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Chris Roth</dc:creator>
  <dc:description>Summary slide template June 2021</dc:description>
  <cp:lastModifiedBy>Jackson Kang</cp:lastModifiedBy>
  <cp:revision>3</cp:revision>
  <dcterms:created xsi:type="dcterms:W3CDTF">2010-10-27T16:54:39Z</dcterms:created>
  <dcterms:modified xsi:type="dcterms:W3CDTF">2025-01-16T20:52:26Z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ContentTypeId">
    <vt:lpwstr>0x010100001480A1D568C94A8CEFF8DD5370CEBE</vt:lpwstr>
  </property>
  <property fmtid="{D5CDD505-2E9C-101B-9397-08002B2CF9AE}" pid="4" name="_dlc_DocIdItemGuid">
    <vt:lpwstr>e89bb120-a3dd-4042-aef0-fb223ddee2db</vt:lpwstr>
  </property>
  <property fmtid="{D5CDD505-2E9C-101B-9397-08002B2CF9AE}" pid="5" name="MediaServiceImageTags">
    <vt:lpwstr/>
  </property>
</Properties>
</file>