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39"/>
  </p:notesMasterIdLst>
  <p:sldIdLst>
    <p:sldId id="257" r:id="rId6"/>
    <p:sldId id="292" r:id="rId7"/>
    <p:sldId id="293" r:id="rId8"/>
    <p:sldId id="294" r:id="rId9"/>
    <p:sldId id="288" r:id="rId10"/>
    <p:sldId id="278" r:id="rId11"/>
    <p:sldId id="295" r:id="rId12"/>
    <p:sldId id="285" r:id="rId13"/>
    <p:sldId id="273" r:id="rId14"/>
    <p:sldId id="296" r:id="rId15"/>
    <p:sldId id="297" r:id="rId16"/>
    <p:sldId id="298" r:id="rId17"/>
    <p:sldId id="279" r:id="rId18"/>
    <p:sldId id="289" r:id="rId19"/>
    <p:sldId id="286" r:id="rId20"/>
    <p:sldId id="291" r:id="rId21"/>
    <p:sldId id="299" r:id="rId22"/>
    <p:sldId id="300" r:id="rId23"/>
    <p:sldId id="301" r:id="rId24"/>
    <p:sldId id="302" r:id="rId25"/>
    <p:sldId id="303" r:id="rId26"/>
    <p:sldId id="304" r:id="rId27"/>
    <p:sldId id="305" r:id="rId28"/>
    <p:sldId id="306" r:id="rId29"/>
    <p:sldId id="307" r:id="rId30"/>
    <p:sldId id="308" r:id="rId31"/>
    <p:sldId id="309" r:id="rId32"/>
    <p:sldId id="310" r:id="rId33"/>
    <p:sldId id="311" r:id="rId34"/>
    <p:sldId id="312" r:id="rId35"/>
    <p:sldId id="316" r:id="rId36"/>
    <p:sldId id="317" r:id="rId37"/>
    <p:sldId id="315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388" autoAdjust="0"/>
  </p:normalViewPr>
  <p:slideViewPr>
    <p:cSldViewPr snapToGrid="0" snapToObjects="1">
      <p:cViewPr>
        <p:scale>
          <a:sx n="80" d="100"/>
          <a:sy n="80" d="100"/>
        </p:scale>
        <p:origin x="-2514" y="-8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2E501-EBE3-49C8-B555-1A458FCFABE6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43A4F2-37C3-4B86-9413-65B3280F58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762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3A4F2-37C3-4B86-9413-65B3280F583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3A4F2-37C3-4B86-9413-65B3280F583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43A4F2-37C3-4B86-9413-65B3280F583F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title_1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" y="462"/>
            <a:ext cx="91381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630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874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089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_main_1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33" b="60238"/>
          <a:stretch>
            <a:fillRect/>
          </a:stretch>
        </p:blipFill>
        <p:spPr>
          <a:xfrm>
            <a:off x="0" y="8164"/>
            <a:ext cx="9138198" cy="1469571"/>
          </a:xfrm>
          <a:prstGeom prst="rect">
            <a:avLst/>
          </a:prstGeom>
        </p:spPr>
      </p:pic>
      <p:pic>
        <p:nvPicPr>
          <p:cNvPr id="8" name="Picture 7" descr="ppt_title_text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381" y="5772151"/>
            <a:ext cx="2370184" cy="885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498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518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764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20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48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862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613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6B8A2B3-DABB-774C-B6BA-95B1413926AD}" type="datetimeFigureOut">
              <a:rPr lang="en-US" smtClean="0"/>
              <a:pPr/>
              <a:t>7/30/2012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2F52B8F-DBA6-1542-9A80-6FA268621C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15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396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0769" y="899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Chapter 16 Free Convection 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59567" y="1112043"/>
                <a:ext cx="7210269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Outline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Definition of Buoyancy Force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Coupling of Energy and 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 Momentum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How Does Gr Arise?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𝛿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versus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/>
                        <a:ea typeface="Cambria Math"/>
                        <a:cs typeface="Arial" pitchFamily="34" charset="0"/>
                      </a:rPr>
                      <m:t>𝛿</m:t>
                    </m:r>
                  </m:oMath>
                </a14:m>
                <a:endParaRPr lang="en-US" sz="3200" dirty="0" smtClean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A 4-cell Problem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Chimney-Flow Problem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9567" y="1112043"/>
                <a:ext cx="7210269" cy="4524315"/>
              </a:xfrm>
              <a:prstGeom prst="rect">
                <a:avLst/>
              </a:prstGeom>
              <a:blipFill rotWithShape="1">
                <a:blip r:embed="rId2"/>
                <a:stretch>
                  <a:fillRect l="-2113" t="-1750" b="-33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4385" y="2807607"/>
            <a:ext cx="3481080" cy="23225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4991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6240" y="487680"/>
            <a:ext cx="830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ambria Math" pitchFamily="18" charset="0"/>
                <a:ea typeface="Cambria Math" pitchFamily="18" charset="0"/>
                <a:cs typeface="Arial" pitchFamily="34" charset="0"/>
              </a:rPr>
              <a:t>How Does Gr Arise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? (II)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25120" y="1381760"/>
                <a:ext cx="8371840" cy="36317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It is our prerogative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to choose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𝑤</m:t>
                    </m:r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=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𝜈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/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𝐿</m:t>
                    </m:r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such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that </a:t>
                </a:r>
                <a:r>
                  <a:rPr lang="en-US" sz="3200" i="1" dirty="0" smtClean="0">
                    <a:latin typeface="Cambria Math" pitchFamily="18" charset="0"/>
                    <a:ea typeface="Cambria Math" pitchFamily="18" charset="0"/>
                  </a:rPr>
                  <a:t>Re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=1.</a:t>
                </a:r>
              </a:p>
              <a:p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Hence,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32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200" i="1">
                                    <a:latin typeface="Cambria Math"/>
                                    <a:ea typeface="Cambria Math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3200" i="1">
                                <a:latin typeface="Cambria Math"/>
                                <a:ea typeface="Cambria Math"/>
                              </a:rPr>
                              <m:t>𝜌</m:t>
                            </m:r>
                          </m:den>
                        </m:f>
                        <m:r>
                          <a:rPr lang="en-US" sz="3200">
                            <a:latin typeface="Cambria Math"/>
                            <a:ea typeface="Cambria Math"/>
                          </a:rPr>
                          <m:t>−1</m:t>
                        </m:r>
                      </m:e>
                    </m:d>
                    <m:r>
                      <a:rPr lang="en-US" sz="3200" i="1">
                        <a:latin typeface="Cambria Math"/>
                        <a:ea typeface="Cambria Math"/>
                      </a:rPr>
                      <m:t>𝑔𝐿</m:t>
                    </m:r>
                    <m:sSup>
                      <m:sSup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𝑦</m:t>
                        </m:r>
                      </m:e>
                      <m:sup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∗</m:t>
                        </m:r>
                      </m:sup>
                    </m:sSup>
                    <m:r>
                      <a:rPr lang="en-US" sz="3200" i="1">
                        <a:latin typeface="Cambria Math"/>
                        <a:ea typeface="Cambria Math"/>
                      </a:rPr>
                      <m:t>/</m:t>
                    </m:r>
                    <m:sSup>
                      <m:sSup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𝑤</m:t>
                        </m:r>
                      </m:e>
                      <m:sup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         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32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200" i="1">
                                    <a:latin typeface="Cambria Math"/>
                                    <a:ea typeface="Cambria Math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3200" i="1">
                                <a:latin typeface="Cambria Math"/>
                                <a:ea typeface="Cambria Math"/>
                              </a:rPr>
                              <m:t>𝜌</m:t>
                            </m:r>
                          </m:den>
                        </m:f>
                        <m:r>
                          <a:rPr lang="en-US" sz="3200">
                            <a:latin typeface="Cambria Math"/>
                            <a:ea typeface="Cambria Math"/>
                          </a:rPr>
                          <m:t>−1</m:t>
                        </m:r>
                      </m:e>
                    </m:d>
                    <m:r>
                      <a:rPr lang="en-US" sz="3200" i="1">
                        <a:latin typeface="Cambria Math"/>
                        <a:ea typeface="Cambria Math"/>
                      </a:rPr>
                      <m:t>𝑔</m:t>
                    </m:r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𝐿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𝑦</m:t>
                        </m:r>
                      </m:e>
                      <m:sup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∗</m:t>
                        </m:r>
                      </m:sup>
                    </m:sSup>
                    <m:r>
                      <a:rPr lang="en-US" sz="3200" i="1">
                        <a:latin typeface="Cambria Math"/>
                        <a:ea typeface="Cambria Math"/>
                      </a:rPr>
                      <m:t>/</m:t>
                    </m:r>
                    <m:sSup>
                      <m:sSup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p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120" y="1381760"/>
                <a:ext cx="8371840" cy="3631763"/>
              </a:xfrm>
              <a:prstGeom prst="rect">
                <a:avLst/>
              </a:prstGeom>
              <a:blipFill rotWithShape="1">
                <a:blip r:embed="rId2"/>
                <a:stretch>
                  <a:fillRect l="-1820" t="-2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Up Arrow 4"/>
          <p:cNvSpPr/>
          <p:nvPr/>
        </p:nvSpPr>
        <p:spPr>
          <a:xfrm>
            <a:off x="6177280" y="2143760"/>
            <a:ext cx="1981200" cy="2869763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91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7040" y="436880"/>
            <a:ext cx="8046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ambria Math" pitchFamily="18" charset="0"/>
                <a:ea typeface="Cambria Math" pitchFamily="18" charset="0"/>
                <a:cs typeface="Arial" pitchFamily="34" charset="0"/>
              </a:rPr>
              <a:t>How Does Gr Arise? </a:t>
            </a:r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(III)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47040" y="1524000"/>
                <a:ext cx="8046720" cy="47297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In most of heat transfer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problems, it is acceptable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to assume, for air, </a:t>
                </a:r>
              </a:p>
              <a:p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𝜊</m:t>
                        </m:r>
                      </m:sub>
                    </m:sSub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𝜊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=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𝜌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𝑇</m:t>
                    </m:r>
                  </m:oMath>
                </a14:m>
                <a:endParaRPr lang="en-US" sz="3200" b="0" dirty="0" smtClean="0">
                  <a:latin typeface="Cambria Math" pitchFamily="18" charset="0"/>
                  <a:ea typeface="Cambria Math"/>
                </a:endParaRP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For example,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𝑝</m:t>
                    </m:r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=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𝜌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𝑅𝑇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𝑅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=0.287</m:t>
                    </m:r>
                  </m:oMath>
                </a14:m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r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oom air:   p=101kP, T=300K,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/>
                        <a:ea typeface="Cambria Math"/>
                      </a:rPr>
                      <m:t>𝜌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=1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𝑘𝑔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/</m:t>
                    </m:r>
                    <m:sSup>
                      <m:sSupPr>
                        <m:ctrlPr>
                          <a:rPr lang="en-US" sz="32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f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ire:         p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101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𝑘𝑃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𝑇</m:t>
                    </m:r>
                  </m:oMath>
                </a14:m>
                <a:r>
                  <a:rPr lang="en-US" sz="3200" dirty="0"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  <a:ea typeface="Cambria Math"/>
                      </a:rPr>
                      <m:t>≈900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𝐾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, 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𝜌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≈</m:t>
                    </m:r>
                    <m:f>
                      <m:fPr>
                        <m:ctrlPr>
                          <a:rPr lang="en-US" sz="3200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  <m:r>
                      <a:rPr lang="en-US" sz="32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𝑘𝑔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/</m:t>
                    </m:r>
                    <m:sSup>
                      <m:sSupPr>
                        <m:ctrlPr>
                          <a:rPr lang="en-US" sz="32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𝑚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040" y="1524000"/>
                <a:ext cx="8046720" cy="4729756"/>
              </a:xfrm>
              <a:prstGeom prst="rect">
                <a:avLst/>
              </a:prstGeom>
              <a:blipFill rotWithShape="1">
                <a:blip r:embed="rId2"/>
                <a:stretch>
                  <a:fillRect l="-1894" t="-1675" b="-7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Up Arrow 3"/>
          <p:cNvSpPr/>
          <p:nvPr/>
        </p:nvSpPr>
        <p:spPr>
          <a:xfrm>
            <a:off x="6644640" y="1930400"/>
            <a:ext cx="1778000" cy="229616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57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6080" y="457200"/>
            <a:ext cx="8199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ambria Math" pitchFamily="18" charset="0"/>
                <a:ea typeface="Cambria Math" pitchFamily="18" charset="0"/>
                <a:cs typeface="Arial" pitchFamily="34" charset="0"/>
              </a:rPr>
              <a:t>How Does Gr Arise? (</a:t>
            </a:r>
            <a:r>
              <a:rPr lang="en-US" sz="32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IV)</a:t>
            </a:r>
            <a:endParaRPr lang="en-US" sz="32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86080" y="1432560"/>
                <a:ext cx="8331200" cy="3886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/>
                              <a:ea typeface="Cambria Math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200" i="1" smtClean="0">
                                  <a:latin typeface="Cambria Math"/>
                                  <a:ea typeface="Cambria Math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i="1" smtClean="0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/>
                                  <a:ea typeface="Cambria Math" pitchFamily="18" charset="0"/>
                                </a:rPr>
                                <m:t>𝑜</m:t>
                              </m:r>
                            </m:sub>
                          </m:sSub>
                        </m:num>
                        <m:den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</m:den>
                      </m:f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−1=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/>
                                  <a:ea typeface="Cambria Math"/>
                                </a:rPr>
                                <m:t>𝑜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/>
                                  <a:ea typeface="Cambria Math"/>
                                </a:rPr>
                                <m:t>𝑜</m:t>
                              </m:r>
                            </m:sub>
                          </m:sSub>
                        </m:den>
                      </m:f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3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3200" b="0" i="1" smtClean="0"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  <m:r>
                                <a:rPr lang="en-US" sz="3200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3200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b="0" i="1" smtClean="0">
                                      <a:latin typeface="Cambria Math"/>
                                      <a:ea typeface="Cambria Math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3200" b="0" i="1" smtClean="0">
                                      <a:latin typeface="Cambria Math"/>
                                      <a:ea typeface="Cambria Math"/>
                                    </a:rPr>
                                    <m:t>𝑜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</m:den>
                      </m:f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𝜃𝛽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𝑇</m:t>
                      </m:r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,</m:t>
                      </m:r>
                    </m:oMath>
                  </m:oMathPara>
                </a14:m>
                <a:endParaRPr lang="en-US" sz="3200" b="0" dirty="0" smtClean="0">
                  <a:latin typeface="Cambria Math" pitchFamily="18" charset="0"/>
                  <a:ea typeface="Cambria Math"/>
                </a:endParaRP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Hence,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3200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200" i="1">
                                    <a:latin typeface="Cambria Math"/>
                                    <a:ea typeface="Cambria Math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sz="3200" i="1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3200" i="1">
                                <a:latin typeface="Cambria Math"/>
                                <a:ea typeface="Cambria Math"/>
                              </a:rPr>
                              <m:t>𝜌</m:t>
                            </m:r>
                          </m:den>
                        </m:f>
                        <m:r>
                          <a:rPr lang="en-US" sz="3200">
                            <a:latin typeface="Cambria Math"/>
                            <a:ea typeface="Cambria Math"/>
                          </a:rPr>
                          <m:t>−1</m:t>
                        </m:r>
                      </m:e>
                    </m:d>
                    <m:r>
                      <a:rPr lang="en-US" sz="3200" i="1">
                        <a:latin typeface="Cambria Math"/>
                        <a:ea typeface="Cambria Math"/>
                      </a:rPr>
                      <m:t>𝑔</m:t>
                    </m:r>
                    <m:sSup>
                      <m:sSup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𝐿</m:t>
                        </m:r>
                      </m:e>
                      <m:sup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𝑦</m:t>
                        </m:r>
                      </m:e>
                      <m:sup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∗</m:t>
                        </m:r>
                      </m:sup>
                    </m:sSup>
                    <m:r>
                      <a:rPr lang="en-US" sz="3200" i="1">
                        <a:latin typeface="Cambria Math"/>
                        <a:ea typeface="Cambria Math"/>
                      </a:rPr>
                      <m:t>/</m:t>
                    </m:r>
                    <m:sSup>
                      <m:sSup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p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           =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/>
                        <a:ea typeface="Cambria Math"/>
                      </a:rPr>
                      <m:t>𝜃𝛽</m:t>
                    </m:r>
                    <m:r>
                      <a:rPr lang="en-US" sz="32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3200" i="1">
                        <a:latin typeface="Cambria Math"/>
                        <a:ea typeface="Cambria Math"/>
                      </a:rPr>
                      <m:t>𝑇𝑔</m:t>
                    </m:r>
                    <m:sSup>
                      <m:sSup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𝐿</m:t>
                        </m:r>
                      </m:e>
                      <m:sup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𝑦</m:t>
                        </m:r>
                      </m:e>
                      <m:sup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∗</m:t>
                        </m:r>
                      </m:sup>
                    </m:sSup>
                    <m:r>
                      <a:rPr lang="en-US" sz="3200" i="1">
                        <a:latin typeface="Cambria Math"/>
                        <a:ea typeface="Cambria Math"/>
                      </a:rPr>
                      <m:t>/</m:t>
                    </m:r>
                    <m:sSup>
                      <m:sSup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p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         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=</m:t>
                    </m:r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𝐺𝑟</m:t>
                    </m:r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 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𝜃</m:t>
                    </m:r>
                    <m:sSup>
                      <m:sSupPr>
                        <m:ctrlPr>
                          <a:rPr lang="en-US" sz="32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, 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w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here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𝐺𝑟</m:t>
                    </m:r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=</m:t>
                    </m:r>
                    <m:r>
                      <a:rPr lang="en-US" sz="3200" i="1">
                        <a:latin typeface="Cambria Math"/>
                        <a:ea typeface="Cambria Math"/>
                      </a:rPr>
                      <m:t>𝛽</m:t>
                    </m:r>
                    <m:r>
                      <a:rPr lang="en-US" sz="3200" i="1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3200" i="1">
                        <a:latin typeface="Cambria Math"/>
                        <a:ea typeface="Cambria Math"/>
                      </a:rPr>
                      <m:t>𝑇𝑔</m:t>
                    </m:r>
                    <m:sSup>
                      <m:sSup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𝐿</m:t>
                        </m:r>
                      </m:e>
                      <m:sup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p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. 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080" y="1432560"/>
                <a:ext cx="8331200" cy="3886000"/>
              </a:xfrm>
              <a:prstGeom prst="rect">
                <a:avLst/>
              </a:prstGeom>
              <a:blipFill rotWithShape="1">
                <a:blip r:embed="rId2"/>
                <a:stretch>
                  <a:fillRect l="-1829" b="-42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Up Arrow 3"/>
          <p:cNvSpPr/>
          <p:nvPr/>
        </p:nvSpPr>
        <p:spPr>
          <a:xfrm>
            <a:off x="6461760" y="3098800"/>
            <a:ext cx="1930400" cy="256032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45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4833" y="299803"/>
                <a:ext cx="866431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4000" b="1" i="1" smtClean="0">
                              <a:latin typeface="Cambria Math"/>
                              <a:ea typeface="Cambria Math" pitchFamily="18" charset="0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sz="4000" b="1" i="1" smtClean="0">
                              <a:latin typeface="Cambria Math"/>
                              <a:ea typeface="Cambria Math"/>
                              <a:cs typeface="Arial" pitchFamily="34" charset="0"/>
                            </a:rPr>
                            <m:t>𝜹</m:t>
                          </m:r>
                        </m:e>
                        <m:sub>
                          <m:r>
                            <a:rPr lang="en-US" sz="4000" b="1" i="1" smtClean="0">
                              <a:latin typeface="Cambria Math"/>
                              <a:ea typeface="Cambria Math" pitchFamily="18" charset="0"/>
                              <a:cs typeface="Arial" pitchFamily="34" charset="0"/>
                            </a:rPr>
                            <m:t>𝑻</m:t>
                          </m:r>
                        </m:sub>
                      </m:sSub>
                      <m:r>
                        <a:rPr lang="en-US" sz="4000" b="1" i="0" smtClean="0">
                          <a:latin typeface="Cambria Math"/>
                          <a:ea typeface="Cambria Math" pitchFamily="18" charset="0"/>
                          <a:cs typeface="Arial" pitchFamily="34" charset="0"/>
                        </a:rPr>
                        <m:t> </m:t>
                      </m:r>
                      <m:r>
                        <a:rPr lang="en-US" sz="4000" b="1" i="0" smtClean="0">
                          <a:latin typeface="Cambria Math"/>
                          <a:ea typeface="Cambria Math" pitchFamily="18" charset="0"/>
                          <a:cs typeface="Arial" pitchFamily="34" charset="0"/>
                        </a:rPr>
                        <m:t>𝐯𝐞𝐫𝐬𝐮𝐬</m:t>
                      </m:r>
                      <m:r>
                        <a:rPr lang="en-US" sz="4000" b="1" i="0" smtClean="0">
                          <a:latin typeface="Cambria Math"/>
                          <a:ea typeface="Cambria Math" pitchFamily="18" charset="0"/>
                          <a:cs typeface="Arial" pitchFamily="34" charset="0"/>
                        </a:rPr>
                        <m:t> </m:t>
                      </m:r>
                      <m:r>
                        <a:rPr lang="en-US" sz="4000" b="1" i="1" smtClean="0">
                          <a:latin typeface="Cambria Math"/>
                          <a:ea typeface="Cambria Math"/>
                          <a:cs typeface="Arial" pitchFamily="34" charset="0"/>
                        </a:rPr>
                        <m:t>𝛅</m:t>
                      </m:r>
                    </m:oMath>
                  </m:oMathPara>
                </a14:m>
                <a:endParaRPr lang="en-US" sz="4000" b="1" dirty="0">
                  <a:latin typeface="Cambria Math" pitchFamily="18" charset="0"/>
                  <a:ea typeface="Cambria Math" pitchFamily="18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833" y="299803"/>
                <a:ext cx="8664315" cy="70788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54833" y="1828800"/>
                <a:ext cx="7989757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Try to remember: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sz="3200" i="1" smtClean="0">
                            <a:latin typeface="Cambria Math"/>
                            <a:ea typeface="Cambria Math"/>
                            <a:cs typeface="Arial" pitchFamily="34" charset="0"/>
                          </a:rPr>
                          <m:t>𝛿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  <a:cs typeface="Arial" pitchFamily="34" charset="0"/>
                          </a:rPr>
                          <m:t>𝑇</m:t>
                        </m:r>
                      </m:sub>
                    </m:sSub>
                    <m:r>
                      <a:rPr lang="en-US" sz="3200" i="1" smtClean="0">
                        <a:latin typeface="Cambria Math"/>
                        <a:ea typeface="Cambria Math"/>
                        <a:cs typeface="Arial" pitchFamily="34" charset="0"/>
                      </a:rPr>
                      <m:t>≤</m:t>
                    </m:r>
                    <m:r>
                      <a:rPr lang="en-US" sz="3200" i="1" smtClean="0">
                        <a:latin typeface="Cambria Math"/>
                        <a:ea typeface="Cambria Math"/>
                        <a:cs typeface="Arial" pitchFamily="34" charset="0"/>
                      </a:rPr>
                      <m:t>𝛿</m:t>
                    </m:r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for all Pr. 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dirty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  <a:cs typeface="Arial" pitchFamily="34" charset="0"/>
                  </a:rPr>
                  <a:t>Regard the subscript “T” as “thin”. </a:t>
                </a:r>
                <a:endParaRPr lang="en-US" sz="3200" dirty="0" smtClean="0">
                  <a:latin typeface="Cambria Math"/>
                  <a:ea typeface="Cambria Math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833" y="1828800"/>
                <a:ext cx="7989757" cy="1077218"/>
              </a:xfrm>
              <a:prstGeom prst="rect">
                <a:avLst/>
              </a:prstGeom>
              <a:blipFill rotWithShape="1">
                <a:blip r:embed="rId3"/>
                <a:stretch>
                  <a:fillRect l="-1756" t="-7345" b="-175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65" y="3286124"/>
            <a:ext cx="5716701" cy="3043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4636" y="554636"/>
            <a:ext cx="77798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 4-Cell Circulation Problem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13360" y="1821148"/>
                <a:ext cx="3108960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u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1, u2,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ua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, v1, v2,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va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, p1, p2, p3, p4, T1, T2, Ta,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/>
                        <a:ea typeface="Cambria Math"/>
                      </a:rPr>
                      <m:t>𝜌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1, </m:t>
                    </m:r>
                    <m:r>
                      <a:rPr lang="en-US" sz="3200" i="1" smtClean="0">
                        <a:latin typeface="Cambria Math"/>
                        <a:ea typeface="Cambria Math"/>
                      </a:rPr>
                      <m:t>𝜌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2, </m:t>
                    </m:r>
                    <m:r>
                      <a:rPr lang="en-US" sz="3200" i="1" smtClean="0">
                        <a:latin typeface="Cambria Math"/>
                        <a:ea typeface="Cambria Math"/>
                      </a:rPr>
                      <m:t>𝜌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𝑎</m:t>
                    </m:r>
                  </m:oMath>
                </a14:m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16 unknowns,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  16 equations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360" y="1821148"/>
                <a:ext cx="3108960" cy="3046988"/>
              </a:xfrm>
              <a:prstGeom prst="rect">
                <a:avLst/>
              </a:prstGeom>
              <a:blipFill rotWithShape="1">
                <a:blip r:embed="rId2"/>
                <a:stretch>
                  <a:fillRect l="-4314" t="-2600" r="-6863" b="-5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780" y="1481772"/>
            <a:ext cx="5107940" cy="49234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9528" y="164892"/>
            <a:ext cx="7794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 Chimney-Flow Problem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7520" y="1349115"/>
            <a:ext cx="413945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Characteristic of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the problem: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Does raising fire in the fireplace gain energy for the house? </a:t>
            </a:r>
          </a:p>
          <a:p>
            <a:endParaRPr lang="en-US" sz="3200" dirty="0">
              <a:latin typeface="Cambria Math" pitchFamily="18" charset="0"/>
              <a:ea typeface="Cambria Math" pitchFamily="18" charset="0"/>
            </a:endParaRP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Answer: probably not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970" y="1571942"/>
            <a:ext cx="3735010" cy="2705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4675" y="539646"/>
            <a:ext cx="79897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Free-Convection Boundary-Layer Flows 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0515" y="2082923"/>
            <a:ext cx="489012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Similar to the forced-convection counterpart, there also exist  Nu correlations for free-convection cases.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2345" y="2082923"/>
            <a:ext cx="2507735" cy="29000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0769" y="899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Chapter 17 Turbulent Heat Convection 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9567" y="1112043"/>
            <a:ext cx="721026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Outline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Some Basics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latin typeface="Cambria Math" pitchFamily="18" charset="0"/>
                <a:ea typeface="Cambria Math" pitchFamily="18" charset="0"/>
                <a:cs typeface="Arial" pitchFamily="34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Governing Equations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latin typeface="Cambria Math" pitchFamily="18" charset="0"/>
                <a:ea typeface="Cambria Math" pitchFamily="18" charset="0"/>
                <a:cs typeface="Arial" pitchFamily="34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Turbulence Models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latin typeface="Cambria Math" pitchFamily="18" charset="0"/>
                <a:ea typeface="Cambria Math" pitchFamily="18" charset="0"/>
                <a:cs typeface="Arial" pitchFamily="34" charset="0"/>
              </a:rPr>
              <a:t> </a:t>
            </a:r>
            <a:r>
              <a:rPr lang="en-US" sz="320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Dimples on Golf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Balls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496" y="1540411"/>
            <a:ext cx="2894610" cy="24925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9108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560" y="406400"/>
            <a:ext cx="8199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Some Basics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16560" y="1554480"/>
                <a:ext cx="8300720" cy="40754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speeds of </a:t>
                </a:r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t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ypical </a:t>
                </a:r>
              </a:p>
              <a:p>
                <a:pPr marL="457200" indent="-457200"/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incompressible airflows</a:t>
                </a:r>
              </a:p>
              <a:p>
                <a:pPr marL="457200" indent="-457200"/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20 m/s ∼ 100 m/s 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Frequencies</a:t>
                </a:r>
              </a:p>
              <a:p>
                <a:pPr marL="457200" indent="-457200"/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1 ∼ 10000 per sec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Superposition</a:t>
                </a:r>
              </a:p>
              <a:p>
                <a:pPr marL="457200" indent="-457200"/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instantaneous = time average + fluctuation</a:t>
                </a:r>
              </a:p>
              <a:p>
                <a:pPr marL="457200" indent="-457200"/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/>
                        <a:ea typeface="Cambria Math"/>
                      </a:rPr>
                      <m:t>𝜑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= </m:t>
                    </m:r>
                    <m:acc>
                      <m:accPr>
                        <m:chr m:val="̅"/>
                        <m:ctrlPr>
                          <a:rPr lang="en-US" sz="3200" b="0" i="1" smtClean="0">
                            <a:latin typeface="Cambria Math"/>
                            <a:ea typeface="Cambria Math"/>
                          </a:rPr>
                        </m:ctrlPr>
                      </m:acc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</m:acc>
                    <m:r>
                      <a:rPr lang="en-US" sz="3200" b="0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𝜑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′</m:t>
                    </m:r>
                  </m:oMath>
                </a14:m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560" y="1554480"/>
                <a:ext cx="8300720" cy="4075475"/>
              </a:xfrm>
              <a:prstGeom prst="rect">
                <a:avLst/>
              </a:prstGeom>
              <a:blipFill rotWithShape="1">
                <a:blip r:embed="rId2"/>
                <a:stretch>
                  <a:fillRect l="-1615" t="-1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L17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282" y="1419224"/>
            <a:ext cx="3557191" cy="289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13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89280" y="386080"/>
                <a:ext cx="8006080" cy="7111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4000" i="1" smtClean="0">
                            <a:latin typeface="Cambria Math"/>
                            <a:ea typeface="Cambria Math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  <a:ea typeface="Cambria Math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  <a:ea typeface="Cambria Math" pitchFamily="18" charset="0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sz="40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sSupPr>
                          <m:e>
                            <m:r>
                              <a:rPr lang="en-US" sz="4000" b="0" i="1" smtClean="0">
                                <a:latin typeface="Cambria Math"/>
                                <a:ea typeface="Cambria Math" pitchFamily="18" charset="0"/>
                              </a:rPr>
                              <m:t>𝑣</m:t>
                            </m:r>
                          </m:e>
                          <m:sup>
                            <m:r>
                              <a:rPr lang="en-US" sz="4000" b="0" i="1" smtClean="0">
                                <a:latin typeface="Cambria Math"/>
                                <a:ea typeface="Cambria Math" pitchFamily="18" charset="0"/>
                              </a:rPr>
                              <m:t>′</m:t>
                            </m:r>
                          </m:sup>
                        </m:sSup>
                      </m:e>
                    </m:acc>
                  </m:oMath>
                </a14:m>
                <a:r>
                  <a:rPr lang="en-US" sz="4000" dirty="0" smtClean="0">
                    <a:latin typeface="Cambria Math" pitchFamily="18" charset="0"/>
                    <a:ea typeface="Cambria Math" pitchFamily="18" charset="0"/>
                  </a:rPr>
                  <a:t> &lt; 0</a:t>
                </a:r>
                <a:endParaRPr lang="en-US" sz="40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80" y="386080"/>
                <a:ext cx="8006080" cy="711157"/>
              </a:xfrm>
              <a:prstGeom prst="rect">
                <a:avLst/>
              </a:prstGeom>
              <a:blipFill rotWithShape="1">
                <a:blip r:embed="rId2"/>
                <a:stretch>
                  <a:fillRect t="-14530" b="-35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0" y="1289154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A fluid particle tends to preserve its </a:t>
            </a:r>
          </a:p>
          <a:p>
            <a:pPr marL="457200" indent="-457200"/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  momentum.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Assume that u = 30 m/s, v = 1 m/s, |u’|=|v’|=0.2 m/s. Then:</a:t>
            </a:r>
          </a:p>
          <a:p>
            <a:pPr marL="457200" indent="-457200"/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pPr marL="457200" indent="-457200"/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30.2*1.2 = 36.24 if u’&gt;0 and v’&gt;0 (less probable)</a:t>
            </a:r>
          </a:p>
          <a:p>
            <a:pPr marL="457200" indent="-457200"/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29.8*1.2 = 35.76 if u’&lt;0 and v’&gt;0 </a:t>
            </a:r>
          </a:p>
          <a:p>
            <a:pPr marL="457200" indent="-457200"/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30.0*1.0 = 30.00 if u’=v’=0</a:t>
            </a:r>
          </a:p>
          <a:p>
            <a:pPr marL="457200" indent="-457200"/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30.2*0.8 = 24.16 if u’&gt;0 and v’&lt;0</a:t>
            </a:r>
          </a:p>
          <a:p>
            <a:pPr marL="457200" indent="-457200"/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29.8*0.8 = 23.84 if u’&lt;0 and v’&lt;0 (less probable)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Up Arrow 4"/>
          <p:cNvSpPr/>
          <p:nvPr/>
        </p:nvSpPr>
        <p:spPr>
          <a:xfrm>
            <a:off x="7045377" y="1663908"/>
            <a:ext cx="749508" cy="176884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8139659" y="1663908"/>
            <a:ext cx="749508" cy="17688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7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560" y="406400"/>
            <a:ext cx="8199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 Daily-Life Problem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6560" y="1554480"/>
            <a:ext cx="83007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Consider a cubic wood </a:t>
            </a:r>
          </a:p>
          <a:p>
            <a:r>
              <a:rPr lang="en-US" sz="32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block immersed in water </a:t>
            </a:r>
          </a:p>
          <a:p>
            <a:r>
              <a:rPr lang="en-US" sz="32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as shown. Find F required </a:t>
            </a:r>
          </a:p>
          <a:p>
            <a:r>
              <a:rPr lang="en-US" sz="32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to keep the block stationary.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500" y="3987165"/>
            <a:ext cx="2971800" cy="21145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286" y="2065119"/>
            <a:ext cx="3111335" cy="2333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0951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87680" y="375920"/>
                <a:ext cx="8168640" cy="60341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 smtClean="0">
                    <a:latin typeface="Cambria Math" pitchFamily="18" charset="0"/>
                    <a:ea typeface="Cambria Math" pitchFamily="18" charset="0"/>
                  </a:rPr>
                  <a:t>Governing Equation</a:t>
                </a:r>
              </a:p>
              <a:p>
                <a:endParaRPr lang="en-US" dirty="0"/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s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hear stress term for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laminar flows =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/>
                        <a:ea typeface="Cambria Math"/>
                      </a:rPr>
                      <m:t>𝜈</m:t>
                    </m:r>
                    <m:f>
                      <m:fPr>
                        <m:ctrlPr>
                          <a:rPr lang="en-US" sz="32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3200" i="1" smtClean="0">
                                <a:latin typeface="Cambria Math"/>
                                <a:ea typeface="Cambria Math"/>
                              </a:rPr>
                              <m:t>𝜕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𝑢</m:t>
                        </m:r>
                      </m:num>
                      <m:den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𝜕</m:t>
                        </m:r>
                        <m:sSup>
                          <m:sSupPr>
                            <m:ctrlPr>
                              <a:rPr lang="en-US" sz="320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shear stress term for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turbulent </a:t>
                </a:r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flows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𝜕</m:t>
                        </m:r>
                      </m:num>
                      <m:den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𝜕</m:t>
                        </m:r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</m:den>
                    </m:f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[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𝜈</m:t>
                        </m:r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32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𝜈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/>
                                <a:ea typeface="Cambria Math" pitchFamily="18" charset="0"/>
                              </a:rPr>
                              <m:t>𝑡</m:t>
                            </m:r>
                          </m:sub>
                        </m:sSub>
                      </m:e>
                    </m:d>
                    <m:f>
                      <m:fPr>
                        <m:ctrlP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𝜕</m:t>
                        </m:r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𝑢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𝜕</m:t>
                        </m:r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</m:den>
                    </m:f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]</m:t>
                    </m:r>
                  </m:oMath>
                </a14:m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Existence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𝜈</m:t>
                        </m:r>
                      </m:e>
                      <m:sub>
                        <m:r>
                          <a:rPr lang="en-US" sz="3200" i="1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is the main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difference between laminar 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flows and turbulent </a:t>
                </a:r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f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lows. 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80" y="375920"/>
                <a:ext cx="8168640" cy="6034152"/>
              </a:xfrm>
              <a:prstGeom prst="rect">
                <a:avLst/>
              </a:prstGeom>
              <a:blipFill rotWithShape="1">
                <a:blip r:embed="rId2"/>
                <a:stretch>
                  <a:fillRect l="-1642" t="-1818" b="-2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872" y="1249870"/>
            <a:ext cx="2196206" cy="2508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66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4636" y="386746"/>
            <a:ext cx="7794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Turbulence Models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54636" y="1464039"/>
                <a:ext cx="8124669" cy="5016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zero-equation model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is expressed in terms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of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acc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𝑢</m:t>
                        </m:r>
                      </m:e>
                    </m:acc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, x, and y, we do not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need to derive/solve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extra equations.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i="1" dirty="0" smtClean="0">
                    <a:latin typeface="Cambria Math" pitchFamily="18" charset="0"/>
                    <a:ea typeface="Cambria Math" pitchFamily="18" charset="0"/>
                  </a:rPr>
                  <a:t>K-𝛜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2-equation model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is expressed in terms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of </a:t>
                </a:r>
                <a:r>
                  <a:rPr lang="en-US" sz="3200" i="1" dirty="0" smtClean="0">
                    <a:latin typeface="Cambria Math" pitchFamily="18" charset="0"/>
                    <a:ea typeface="Cambria Math" pitchFamily="18" charset="0"/>
                  </a:rPr>
                  <a:t>K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/>
                        <a:ea typeface="Cambria Math"/>
                      </a:rPr>
                      <m:t>𝜖</m:t>
                    </m:r>
                  </m:oMath>
                </a14:m>
                <a:r>
                  <a:rPr lang="en-US" dirty="0" smtClean="0">
                    <a:latin typeface="Cambria Math" pitchFamily="18" charset="0"/>
                    <a:ea typeface="Cambria Math" pitchFamily="18" charset="0"/>
                  </a:rPr>
                  <a:t>,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which are solved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by two extra transport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equations. </a:t>
                </a:r>
                <a:endParaRPr lang="en-US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636" y="1464039"/>
                <a:ext cx="8124669" cy="5016758"/>
              </a:xfrm>
              <a:prstGeom prst="rect">
                <a:avLst/>
              </a:prstGeom>
              <a:blipFill rotWithShape="1">
                <a:blip r:embed="rId2"/>
                <a:stretch>
                  <a:fillRect l="-1725" t="-1580" b="-30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023" y="1555668"/>
            <a:ext cx="3562597" cy="26719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8171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793" y="284813"/>
            <a:ext cx="84544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10-Minute Classroom Interactive Question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646" y="2128603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663907" y="4991725"/>
            <a:ext cx="3897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2800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14793" y="1843790"/>
                <a:ext cx="8649325" cy="1154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Give a numerical example, in which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acc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𝑢</m:t>
                        </m:r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′</m:t>
                        </m:r>
                      </m:e>
                    </m:acc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=0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>
                            <a:latin typeface="Cambria Math"/>
                            <a:ea typeface="Cambria Math" pitchFamily="18" charset="0"/>
                          </a:rPr>
                        </m:ctrlPr>
                      </m:acc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𝑣</m:t>
                        </m:r>
                        <m:r>
                          <a:rPr lang="en-US" sz="3200" i="1">
                            <a:latin typeface="Cambria Math"/>
                            <a:ea typeface="Cambria Math" pitchFamily="18" charset="0"/>
                          </a:rPr>
                          <m:t>′</m:t>
                        </m:r>
                      </m:e>
                    </m:acc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=0. Take 6 time steps</a:t>
                </a:r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to find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32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/>
                                <a:ea typeface="Cambria Math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/>
                                <a:ea typeface="Cambria Math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𝑣</m:t>
                        </m:r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′</m:t>
                        </m:r>
                      </m:e>
                    </m:acc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793" y="1843790"/>
                <a:ext cx="8649325" cy="1154419"/>
              </a:xfrm>
              <a:prstGeom prst="rect">
                <a:avLst/>
              </a:prstGeom>
              <a:blipFill rotWithShape="1">
                <a:blip r:embed="rId3"/>
                <a:stretch>
                  <a:fillRect l="-1834" t="-3684"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318" y="3032268"/>
            <a:ext cx="2582451" cy="34819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972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2160" y="162560"/>
            <a:ext cx="7396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mbria Math" pitchFamily="18" charset="0"/>
                <a:ea typeface="Cambria Math" pitchFamily="18" charset="0"/>
              </a:rPr>
              <a:t>Answer: </a:t>
            </a:r>
            <a:endParaRPr lang="en-US" sz="4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5440" y="952657"/>
            <a:ext cx="83718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t          0      1      2      3      4      5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u’        2      3      4     -3     -2    -4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v’        -1    -1    -2      0      2      2</a:t>
            </a:r>
          </a:p>
          <a:p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u’v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’    -2     -3    -8     0      -4    -8    = - 25 &lt; 0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5440" y="3612630"/>
            <a:ext cx="65125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clc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; clear</a:t>
            </a:r>
          </a:p>
          <a:p>
            <a:r>
              <a:rPr lang="pl-PL" sz="3200" dirty="0" smtClean="0">
                <a:latin typeface="Cambria Math" pitchFamily="18" charset="0"/>
                <a:ea typeface="Cambria Math" pitchFamily="18" charset="0"/>
              </a:rPr>
              <a:t>u = [ 2  3  4  -3  -2  -4];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v = [-1  -1  -2  0  2  2];</a:t>
            </a:r>
          </a:p>
          <a:p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uv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 dot(u, v) % = - 25 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570" y="3024491"/>
            <a:ext cx="2951400" cy="26505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79471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9626" y="299803"/>
            <a:ext cx="7839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Dimples on Golf Balls 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4851" y="1123596"/>
            <a:ext cx="854322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There are dimples on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golf balls. This feature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allows balls to fly for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farther distances.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Why?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" name="Picture 3" descr="Golf_b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9482" y="1708371"/>
            <a:ext cx="3810000" cy="3686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6072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9725" y="584616"/>
            <a:ext cx="82745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Dimples on Golf Balls 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" name="Picture 3" descr="L17-3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0739"/>
            <a:ext cx="8870976" cy="4130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0613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120769" y="8994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Chapter 18 Heat Exchangers 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9567" y="1112043"/>
            <a:ext cx="72102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Outline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2 Basic Types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latin typeface="Cambria Math" pitchFamily="18" charset="0"/>
                <a:ea typeface="Cambria Math" pitchFamily="18" charset="0"/>
                <a:cs typeface="Arial" pitchFamily="34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A Fundamental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 Analysis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>
                <a:latin typeface="Cambria Math" pitchFamily="18" charset="0"/>
                <a:ea typeface="Cambria Math" pitchFamily="18" charset="0"/>
                <a:cs typeface="Arial" pitchFamily="34" charset="0"/>
              </a:rPr>
              <a:t> 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A Traditional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Method to Find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  Heat Exchange</a:t>
            </a:r>
          </a:p>
          <a:p>
            <a:endParaRPr lang="en-US" sz="3200" dirty="0" smtClean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pic>
        <p:nvPicPr>
          <p:cNvPr id="7" name="Picture 6" descr="U-tube_heat_exchang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998" y="1112043"/>
            <a:ext cx="5287783" cy="3489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9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560" y="406400"/>
            <a:ext cx="8199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Two Basic Types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6560" y="1554480"/>
            <a:ext cx="83007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parallel flows and </a:t>
            </a:r>
          </a:p>
          <a:p>
            <a:pPr marL="457200" indent="-457200"/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counter flows</a:t>
            </a:r>
          </a:p>
          <a:p>
            <a:pPr marL="457200" indent="-457200"/>
            <a:endParaRPr lang="en-US" sz="3200" dirty="0" smtClean="0">
              <a:latin typeface="Cambria Math" pitchFamily="18" charset="0"/>
              <a:ea typeface="Cambria Math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finned and un-finned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883" y="1912797"/>
            <a:ext cx="3706695" cy="26354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7028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0" y="1187554"/>
                <a:ext cx="9144000" cy="2104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The governing equation for T3 is: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 pitchFamily="18" charset="0"/>
                          </a:rPr>
                          <m:t>𝑐𝑜𝑙𝑑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ea typeface="Cambria Math" pitchFamily="18" charset="0"/>
                      </a:rPr>
                      <m:t>(−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 pitchFamily="18" charset="0"/>
                          </a:rPr>
                          <m:t>𝑤𝑒𝑠𝑡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ea typeface="Cambria Math" pitchFamily="18" charset="0"/>
                      </a:rPr>
                      <m:t>+</m:t>
                    </m:r>
                    <m:sSub>
                      <m:sSubPr>
                        <m:ctrlPr>
                          <a:rPr lang="en-US" sz="2800" b="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2800" b="0" i="1" smtClean="0">
                            <a:latin typeface="Cambria Math"/>
                            <a:ea typeface="Cambria Math" pitchFamily="18" charset="0"/>
                          </a:rPr>
                          <m:t>3</m:t>
                        </m:r>
                      </m:sub>
                    </m:sSub>
                    <m:r>
                      <a:rPr lang="en-US" sz="2800" b="0" i="1" smtClean="0">
                        <a:latin typeface="Cambria Math"/>
                        <a:ea typeface="Cambria Math" pitchFamily="18" charset="0"/>
                      </a:rPr>
                      <m:t>)/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2800" b="0" i="1" smtClean="0">
                        <a:latin typeface="Cambria Math"/>
                        <a:ea typeface="Cambria Math"/>
                      </a:rPr>
                      <m:t>𝑥</m:t>
                    </m:r>
                  </m:oMath>
                </a14:m>
                <a:r>
                  <a:rPr lang="en-US" sz="2800" dirty="0" smtClean="0">
                    <a:latin typeface="Cambria Math" pitchFamily="18" charset="0"/>
                    <a:ea typeface="Cambria Math" pitchFamily="18" charset="0"/>
                  </a:rPr>
                  <a:t>=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en-US" sz="2800" b="0" i="1" dirty="0" smtClean="0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US" sz="2800" b="0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b="0" i="1" dirty="0" smtClean="0">
                            <a:latin typeface="Cambria Math"/>
                            <a:ea typeface="Cambria Math"/>
                          </a:rPr>
                          <m:t>𝑇</m:t>
                        </m:r>
                      </m:e>
                      <m:sub>
                        <m:r>
                          <a:rPr lang="en-US" sz="2800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r>
                      <a:rPr lang="en-US" sz="2800" b="0" i="1" dirty="0" smtClean="0">
                        <a:latin typeface="Cambria Math"/>
                        <a:ea typeface="Cambria Math"/>
                      </a:rPr>
                      <m:t>−2</m:t>
                    </m:r>
                    <m:sSub>
                      <m:sSubPr>
                        <m:ctrlPr>
                          <a:rPr lang="en-US" sz="2800" b="0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b="0" i="1" dirty="0" smtClean="0">
                            <a:latin typeface="Cambria Math"/>
                            <a:ea typeface="Cambria Math"/>
                          </a:rPr>
                          <m:t>𝑇</m:t>
                        </m:r>
                      </m:e>
                      <m:sub>
                        <m:r>
                          <a:rPr lang="en-US" sz="2800" b="0" i="1" dirty="0" smtClean="0"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  <m:r>
                      <a:rPr lang="en-US" sz="2800" b="0" i="1" dirty="0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sz="2800" b="0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800" b="0" i="1" dirty="0" smtClean="0">
                            <a:latin typeface="Cambria Math"/>
                            <a:ea typeface="Cambria Math"/>
                          </a:rPr>
                          <m:t>𝑇</m:t>
                        </m:r>
                      </m:e>
                      <m:sub>
                        <m:r>
                          <a:rPr lang="en-US" sz="2800" b="0" i="1" dirty="0" smtClean="0">
                            <a:latin typeface="Cambria Math"/>
                            <a:ea typeface="Cambria Math"/>
                          </a:rPr>
                          <m:t>4</m:t>
                        </m:r>
                      </m:sub>
                    </m:sSub>
                    <m:r>
                      <a:rPr lang="en-US" sz="2800" b="0" i="1" dirty="0" smtClean="0">
                        <a:latin typeface="Cambria Math"/>
                        <a:ea typeface="Cambria Math"/>
                      </a:rPr>
                      <m:t>)/(∆</m:t>
                    </m:r>
                    <m:r>
                      <a:rPr lang="en-US" sz="2800" b="0" i="1" dirty="0" smtClean="0">
                        <a:latin typeface="Cambria Math"/>
                        <a:ea typeface="Cambria Math"/>
                      </a:rPr>
                      <m:t>𝑦</m:t>
                    </m:r>
                    <m:sSup>
                      <m:sSupPr>
                        <m:ctrlPr>
                          <a:rPr lang="en-US" sz="2800" b="0" i="1" dirty="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800" b="0" i="1" dirty="0" smtClean="0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  <m:sup>
                        <m:r>
                          <a:rPr lang="en-US" sz="2800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8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457200" indent="-457200"/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457200" indent="-457200"/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187554"/>
                <a:ext cx="9144000" cy="2104550"/>
              </a:xfrm>
              <a:prstGeom prst="rect">
                <a:avLst/>
              </a:prstGeom>
              <a:blipFill rotWithShape="1">
                <a:blip r:embed="rId2"/>
                <a:stretch>
                  <a:fillRect l="-1467" t="-37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99803" y="277984"/>
            <a:ext cx="8364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 Fundamental Analysis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8" name="Picture 7" descr="L18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523" y="2485946"/>
            <a:ext cx="5914089" cy="4194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60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5440" y="426720"/>
            <a:ext cx="8402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 Fundamental Analysis (cont’d)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45440" y="1320800"/>
                <a:ext cx="8402320" cy="36153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The governing equation for T5 is: </a:t>
                </a:r>
              </a:p>
              <a:p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𝑘</m:t>
                    </m:r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(</m:t>
                    </m:r>
                    <m:sSub>
                      <m:sSubPr>
                        <m:ctrlP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4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−</m:t>
                    </m:r>
                    <m:sSub>
                      <m:sSubPr>
                        <m:ctrlP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5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)/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𝑦</m:t>
                    </m:r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latin typeface="Cambria Math"/>
                            <a:ea typeface="Cambria Math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3200" b="0" i="1" dirty="0" smtClean="0">
                            <a:latin typeface="Cambria Math"/>
                            <a:ea typeface="Cambria Math" pitchFamily="18" charset="0"/>
                          </a:rPr>
                          <m:t>𝑝</m:t>
                        </m:r>
                      </m:sub>
                    </m:sSub>
                    <m:r>
                      <a:rPr lang="en-US" sz="3200" b="0" i="1" dirty="0" smtClean="0">
                        <a:latin typeface="Cambria Math"/>
                        <a:ea typeface="Cambria Math" pitchFamily="18" charset="0"/>
                      </a:rPr>
                      <m:t>(</m:t>
                    </m:r>
                    <m:sSub>
                      <m:sSubPr>
                        <m:ctrlPr>
                          <a:rPr lang="en-US" sz="3200" b="0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b="0" i="1" dirty="0" smtClean="0">
                            <a:latin typeface="Cambria Math"/>
                            <a:ea typeface="Cambria Math" pitchFamily="18" charset="0"/>
                          </a:rPr>
                          <m:t>5</m:t>
                        </m:r>
                      </m:sub>
                    </m:sSub>
                    <m:r>
                      <a:rPr lang="en-US" sz="3200" b="0" i="1" dirty="0" smtClean="0">
                        <a:latin typeface="Cambria Math"/>
                        <a:ea typeface="Cambria Math" pitchFamily="18" charset="0"/>
                      </a:rPr>
                      <m:t>−</m:t>
                    </m:r>
                    <m:sSub>
                      <m:sSubPr>
                        <m:ctrlPr>
                          <a:rPr lang="en-US" sz="3200" b="0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latin typeface="Cambria Math"/>
                            <a:ea typeface="Cambria Math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b="0" i="1" dirty="0" smtClean="0">
                            <a:latin typeface="Cambria Math"/>
                            <a:ea typeface="Cambria Math" pitchFamily="18" charset="0"/>
                          </a:rPr>
                          <m:t>6</m:t>
                        </m:r>
                      </m:sub>
                    </m:sSub>
                    <m:r>
                      <a:rPr lang="en-US" sz="3200" b="0" i="1" dirty="0" smtClean="0">
                        <a:latin typeface="Cambria Math"/>
                        <a:ea typeface="Cambria Math" pitchFamily="18" charset="0"/>
                      </a:rPr>
                      <m:t>)/</m:t>
                    </m:r>
                    <m:sSub>
                      <m:sSubPr>
                        <m:ctrlPr>
                          <a:rPr lang="en-US" sz="3200" b="0" i="1" dirty="0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latin typeface="Cambria Math"/>
                            <a:ea typeface="Cambria Math" pitchFamily="18" charset="0"/>
                          </a:rPr>
                          <m:t>𝑒</m:t>
                        </m:r>
                      </m:e>
                      <m:sub>
                        <m:r>
                          <a:rPr lang="en-US" sz="3200" b="0" i="1" dirty="0" smtClean="0">
                            <a:latin typeface="Cambria Math"/>
                            <a:ea typeface="Cambria Math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,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w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here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is the thermal conductivity 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o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f the plate;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𝑒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the thickness 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of the plate. 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440" y="1320800"/>
                <a:ext cx="8402320" cy="3615349"/>
              </a:xfrm>
              <a:prstGeom prst="rect">
                <a:avLst/>
              </a:prstGeom>
              <a:blipFill rotWithShape="1">
                <a:blip r:embed="rId2"/>
                <a:stretch>
                  <a:fillRect l="-1887" t="-2192" b="-45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904" y="3028209"/>
            <a:ext cx="3360717" cy="25205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79954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9280" y="386080"/>
            <a:ext cx="8006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mbria Math" pitchFamily="18" charset="0"/>
                <a:ea typeface="Cambria Math" pitchFamily="18" charset="0"/>
              </a:rPr>
              <a:t>Forces Acting on the Block</a:t>
            </a:r>
            <a:endParaRPr lang="en-US" sz="40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647" y="2094864"/>
            <a:ext cx="2792413" cy="33508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6880" y="1566544"/>
            <a:ext cx="390144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Note that there are 4 forces acting on the block: A*p1, A*p2, m*g, and F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No such a force named buoyancy.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Also, p2 = p4;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               p1 = p3.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46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4636" y="179882"/>
            <a:ext cx="7794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Numerical Result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Picture 4" descr="L18-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4770"/>
            <a:ext cx="6903100" cy="597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31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793" y="284813"/>
            <a:ext cx="84544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10-Minute Classroom Interactive Question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646" y="2128603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663907" y="4991725"/>
            <a:ext cx="3897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28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793" y="1843790"/>
            <a:ext cx="864932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Consider a one-node channel-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flow problem as shown.  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Estimate T2.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Relevant data include: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/>
            </a:r>
            <a:br>
              <a:rPr lang="en-US" sz="3200" dirty="0" smtClean="0">
                <a:latin typeface="Cambria Math" pitchFamily="18" charset="0"/>
                <a:ea typeface="Cambria Math" pitchFamily="18" charset="0"/>
              </a:rPr>
            </a:b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∆x=0.1; ∆y=0.05;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cp=4180; k=0.61;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ρ=1000; u=0.003m/s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8" name="Picture 7" descr="L_18_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0632" y="2497935"/>
            <a:ext cx="3983486" cy="3047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48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2160" y="162560"/>
            <a:ext cx="7396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mbria Math" pitchFamily="18" charset="0"/>
                <a:ea typeface="Cambria Math" pitchFamily="18" charset="0"/>
              </a:rPr>
              <a:t>Answer: </a:t>
            </a:r>
            <a:endParaRPr lang="en-US" sz="4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19726" y="1139252"/>
            <a:ext cx="7177665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clc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; clear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Z=1; dx=0.1;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dy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=0.05; </a:t>
            </a:r>
          </a:p>
          <a:p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dys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dy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*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dy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;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cp=4180; k=0.61;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u=0.003</a:t>
            </a:r>
            <a:r>
              <a:rPr lang="en-US" sz="3200" dirty="0">
                <a:latin typeface="Cambria Math" pitchFamily="18" charset="0"/>
                <a:ea typeface="Cambria Math" pitchFamily="18" charset="0"/>
              </a:rPr>
              <a:t>; rho=1000;</a:t>
            </a:r>
          </a:p>
          <a:p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aLf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=k/(rho*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cp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); </a:t>
            </a:r>
          </a:p>
          <a:p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pe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=u*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dys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/(aLf*dx);  %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Peclet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Number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T2=100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/(pe+2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) % =0.2902C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% if u = 0.001 m/s, then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% T2=0.577 m/s, make sense?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% if 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dx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=1.0, T2= 1.873C, make sense?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817" y="1515712"/>
            <a:ext cx="2808205" cy="23559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0926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6537" y="157563"/>
            <a:ext cx="78398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A Traditional Method to Find Heat Exchange 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24851" y="1504757"/>
                <a:ext cx="8543229" cy="49316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LMTD = (A – B)/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ln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(A/B).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(</a:t>
                </a:r>
                <a:r>
                  <a:rPr lang="en-US" sz="2400" i="1" dirty="0" smtClean="0">
                    <a:latin typeface="Cambria Math" pitchFamily="18" charset="0"/>
                    <a:ea typeface="Cambria Math" pitchFamily="18" charset="0"/>
                  </a:rPr>
                  <a:t>L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ogarithmic </a:t>
                </a:r>
                <a:r>
                  <a:rPr lang="en-US" sz="2400" i="1" dirty="0">
                    <a:latin typeface="Cambria Math" pitchFamily="18" charset="0"/>
                    <a:ea typeface="Cambria Math" pitchFamily="18" charset="0"/>
                  </a:rPr>
                  <a:t>M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ean </a:t>
                </a:r>
                <a:r>
                  <a:rPr lang="en-US" sz="2400" i="1" dirty="0">
                    <a:latin typeface="Cambria Math" pitchFamily="18" charset="0"/>
                    <a:ea typeface="Cambria Math" pitchFamily="18" charset="0"/>
                  </a:rPr>
                  <a:t>T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emperature </a:t>
                </a:r>
                <a:r>
                  <a:rPr lang="en-US" sz="2400" i="1" dirty="0">
                    <a:latin typeface="Cambria Math" pitchFamily="18" charset="0"/>
                    <a:ea typeface="Cambria Math" pitchFamily="18" charset="0"/>
                  </a:rPr>
                  <a:t>D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ifference) or (</a:t>
                </a:r>
                <a:r>
                  <a:rPr lang="en-US" sz="2400" i="1" dirty="0" smtClean="0">
                    <a:latin typeface="Cambria Math" pitchFamily="18" charset="0"/>
                    <a:ea typeface="Cambria Math" pitchFamily="18" charset="0"/>
                  </a:rPr>
                  <a:t>L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oving </a:t>
                </a:r>
                <a:r>
                  <a:rPr lang="en-US" sz="2400" i="1" dirty="0" smtClean="0">
                    <a:latin typeface="Cambria Math" pitchFamily="18" charset="0"/>
                    <a:ea typeface="Cambria Math" pitchFamily="18" charset="0"/>
                  </a:rPr>
                  <a:t>M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erry </a:t>
                </a:r>
                <a:b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    </a:t>
                </a:r>
                <a:r>
                  <a:rPr lang="en-US" sz="2400" i="1" dirty="0" smtClean="0">
                    <a:latin typeface="Cambria Math" pitchFamily="18" charset="0"/>
                    <a:ea typeface="Cambria Math" pitchFamily="18" charset="0"/>
                  </a:rPr>
                  <a:t>T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ending </a:t>
                </a:r>
                <a:r>
                  <a:rPr lang="en-US" sz="2400" i="1" dirty="0" smtClean="0">
                    <a:latin typeface="Cambria Math" pitchFamily="18" charset="0"/>
                    <a:ea typeface="Cambria Math" pitchFamily="18" charset="0"/>
                  </a:rPr>
                  <a:t>D</a:t>
                </a:r>
                <a:r>
                  <a:rPr lang="en-US" sz="2400" dirty="0" smtClean="0">
                    <a:latin typeface="Cambria Math" pitchFamily="18" charset="0"/>
                    <a:ea typeface="Cambria Math" pitchFamily="18" charset="0"/>
                  </a:rPr>
                  <a:t>og)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for parallel flows: 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A=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T_</a:t>
                </a:r>
                <a:r>
                  <a:rPr lang="en-US" sz="2400" dirty="0" err="1" smtClean="0">
                    <a:latin typeface="Cambria Math" pitchFamily="18" charset="0"/>
                    <a:ea typeface="Cambria Math" pitchFamily="18" charset="0"/>
                  </a:rPr>
                  <a:t>hot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,</a:t>
                </a:r>
                <a:r>
                  <a:rPr lang="en-US" sz="2400" dirty="0" err="1" smtClean="0">
                    <a:latin typeface="Cambria Math" pitchFamily="18" charset="0"/>
                    <a:ea typeface="Cambria Math" pitchFamily="18" charset="0"/>
                  </a:rPr>
                  <a:t>inlet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–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T_</a:t>
                </a:r>
                <a:r>
                  <a:rPr lang="en-US" sz="2400" dirty="0" err="1" smtClean="0">
                    <a:latin typeface="Cambria Math" pitchFamily="18" charset="0"/>
                    <a:ea typeface="Cambria Math" pitchFamily="18" charset="0"/>
                  </a:rPr>
                  <a:t>cold,inlet</a:t>
                </a:r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B=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T_</a:t>
                </a:r>
                <a:r>
                  <a:rPr lang="en-US" sz="2400" dirty="0" err="1" smtClean="0">
                    <a:latin typeface="Cambria Math" pitchFamily="18" charset="0"/>
                    <a:ea typeface="Cambria Math" pitchFamily="18" charset="0"/>
                  </a:rPr>
                  <a:t>hot,exit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– </a:t>
                </a:r>
                <a:r>
                  <a:rPr lang="en-US" sz="3200" dirty="0" err="1" smtClean="0">
                    <a:latin typeface="Cambria Math" pitchFamily="18" charset="0"/>
                    <a:ea typeface="Cambria Math" pitchFamily="18" charset="0"/>
                  </a:rPr>
                  <a:t>T_</a:t>
                </a:r>
                <a:r>
                  <a:rPr lang="en-US" sz="2400" dirty="0" err="1" smtClean="0">
                    <a:latin typeface="Cambria Math" pitchFamily="18" charset="0"/>
                    <a:ea typeface="Cambria Math" pitchFamily="18" charset="0"/>
                  </a:rPr>
                  <a:t>cold,exit</a:t>
                </a:r>
                <a:endParaRPr lang="en-US" sz="24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>
                  <a:buFont typeface="Arial" pitchFamily="34" charset="0"/>
                  <a:buChar char="•"/>
                </a:pPr>
                <a:r>
                  <a:rPr lang="en-US" sz="3200" smtClean="0">
                    <a:latin typeface="Cambria Math" pitchFamily="18" charset="0"/>
                    <a:ea typeface="Cambria Math" pitchFamily="18" charset="0"/>
                  </a:rPr>
                  <a:t> qs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= U*A*(LMTD), where</a:t>
                </a: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U = (1/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h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+ e1/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+ 1/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h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h</m:t>
                        </m:r>
                      </m:sub>
                    </m:sSub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)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851" y="1504757"/>
                <a:ext cx="8543229" cy="4931606"/>
              </a:xfrm>
              <a:prstGeom prst="rect">
                <a:avLst/>
              </a:prstGeom>
              <a:blipFill rotWithShape="1">
                <a:blip r:embed="rId2"/>
                <a:stretch>
                  <a:fillRect l="-1642" t="-1607" r="-928" b="-22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055" y="2848836"/>
            <a:ext cx="3437582" cy="25781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4844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87680" y="386080"/>
                <a:ext cx="8168640" cy="4431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4000" b="1" dirty="0" smtClean="0">
                    <a:latin typeface="Cambria Math" pitchFamily="18" charset="0"/>
                    <a:ea typeface="Cambria Math" pitchFamily="18" charset="0"/>
                  </a:rPr>
                  <a:t>Force Balance</a:t>
                </a:r>
              </a:p>
              <a:p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3200" b="0" i="1" smtClean="0">
                          <a:latin typeface="Cambria Math"/>
                        </a:rPr>
                        <m:t>𝐴</m:t>
                      </m:r>
                      <m:r>
                        <a:rPr lang="en-US" sz="3200" b="0" i="1" smtClean="0">
                          <a:latin typeface="Cambria Math"/>
                        </a:rPr>
                        <m:t> −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</a:rPr>
                            <m:t>𝑝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3200" b="0" i="1" smtClean="0">
                          <a:latin typeface="Cambria Math"/>
                        </a:rPr>
                        <m:t>𝐴</m:t>
                      </m:r>
                      <m:r>
                        <a:rPr lang="en-US" sz="3200" b="0" i="1" smtClean="0">
                          <a:latin typeface="Cambria Math"/>
                        </a:rPr>
                        <m:t>−</m:t>
                      </m:r>
                      <m:r>
                        <a:rPr lang="en-US" sz="3200" b="0" i="1" smtClean="0">
                          <a:latin typeface="Cambria Math"/>
                        </a:rPr>
                        <m:t>𝑉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/>
                            </a:rPr>
                            <m:t>𝑤𝑜𝑜𝑑</m:t>
                          </m:r>
                        </m:sub>
                      </m:sSub>
                      <m:r>
                        <a:rPr lang="en-US" sz="3200" b="0" i="1" smtClean="0">
                          <a:latin typeface="Cambria Math"/>
                        </a:rPr>
                        <m:t>𝑔</m:t>
                      </m:r>
                      <m:r>
                        <a:rPr lang="en-US" sz="3200" b="0" i="1" smtClean="0">
                          <a:latin typeface="Cambria Math"/>
                        </a:rPr>
                        <m:t> −</m:t>
                      </m:r>
                      <m:r>
                        <a:rPr lang="en-US" sz="3200" b="0" i="1" smtClean="0">
                          <a:latin typeface="Cambria Math"/>
                        </a:rPr>
                        <m:t>𝐹</m:t>
                      </m:r>
                      <m:r>
                        <a:rPr lang="en-US" sz="3200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sz="3200" dirty="0" smtClean="0"/>
              </a:p>
              <a:p>
                <a:r>
                  <a:rPr lang="en-US" sz="3200" dirty="0" smtClean="0"/>
                  <a:t> </a:t>
                </a: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But p1 – p2 = p3 – p4 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                  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𝑤𝑎𝑡𝑒𝑟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𝑔𝐻</m:t>
                    </m:r>
                    <m:r>
                      <a:rPr lang="en-US" sz="3200" b="0" i="0" smtClean="0">
                        <a:latin typeface="Cambria Math"/>
                        <a:ea typeface="Cambria Math" pitchFamily="18" charset="0"/>
                      </a:rPr>
                      <m:t>.</m:t>
                    </m:r>
                  </m:oMath>
                </a14:m>
                <a:endParaRPr lang="en-US" sz="3200" b="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Hence,</a:t>
                </a:r>
              </a:p>
              <a:p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F =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𝑉𝑔</m:t>
                    </m:r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(</m:t>
                    </m:r>
                    <m:sSub>
                      <m:sSubPr>
                        <m:ctrlP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𝑤𝑎𝑡𝑒𝑟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−</m:t>
                    </m:r>
                    <m:sSub>
                      <m:sSubPr>
                        <m:ctrlP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𝑤𝑜𝑜𝑑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)</m:t>
                    </m:r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.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680" y="386080"/>
                <a:ext cx="8168640" cy="4431983"/>
              </a:xfrm>
              <a:prstGeom prst="rect">
                <a:avLst/>
              </a:prstGeom>
              <a:blipFill rotWithShape="1">
                <a:blip r:embed="rId2"/>
                <a:stretch>
                  <a:fillRect l="-1866" t="-2476" b="-3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9927" y="1922144"/>
            <a:ext cx="3097213" cy="3716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73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4636" y="386746"/>
            <a:ext cx="7794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Definition of Buoyancy Force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54636" y="1464039"/>
                <a:ext cx="8124669" cy="5478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buoyancy = displaced fluid,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according to Archimedes 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o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r B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𝑤𝑎𝑡𝑒𝑟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𝑉𝑔</m:t>
                    </m:r>
                  </m:oMath>
                </a14:m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But if we define F as the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buoyancy force, then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  B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𝑤𝑎𝑡𝑒𝑟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  <a:ea typeface="Cambria Math"/>
                      </a:rPr>
                      <m:t>−</m:t>
                    </m:r>
                  </m:oMath>
                </a14:m>
                <a:r>
                  <a:rPr lang="en-US" sz="3200" dirty="0"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3200" i="1" smtClea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𝑤𝑜𝑜𝑑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  <a:ea typeface="Cambria Math"/>
                      </a:rPr>
                      <m:t>)</m:t>
                    </m:r>
                    <m:r>
                      <a:rPr lang="en-US" sz="3200" i="1">
                        <a:latin typeface="Cambria Math"/>
                        <a:ea typeface="Cambria Math"/>
                      </a:rPr>
                      <m:t>𝑉𝑔</m:t>
                    </m:r>
                  </m:oMath>
                </a14:m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These two definitions are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4400" b="1" i="1" dirty="0" smtClean="0">
                    <a:latin typeface="Cambria Math" pitchFamily="18" charset="0"/>
                    <a:ea typeface="Cambria Math" pitchFamily="18" charset="0"/>
                  </a:rPr>
                  <a:t>different. </a:t>
                </a:r>
                <a:r>
                  <a:rPr lang="en-US" sz="4000" dirty="0" smtClean="0">
                    <a:latin typeface="Cambria Math" pitchFamily="18" charset="0"/>
                    <a:ea typeface="Cambria Math" pitchFamily="18" charset="0"/>
                  </a:rPr>
                  <a:t>Be careful.</a:t>
                </a:r>
                <a:endParaRPr lang="en-US" sz="400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636" y="1464039"/>
                <a:ext cx="8124669" cy="5478423"/>
              </a:xfrm>
              <a:prstGeom prst="rect">
                <a:avLst/>
              </a:prstGeom>
              <a:blipFill rotWithShape="1">
                <a:blip r:embed="rId2"/>
                <a:stretch>
                  <a:fillRect l="-1950" t="-14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153" y="2266678"/>
            <a:ext cx="3319788" cy="31790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793" y="284813"/>
            <a:ext cx="84544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10-Minute Classroom Interactive Question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646" y="2128603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663907" y="4991725"/>
            <a:ext cx="3897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28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793" y="1843790"/>
            <a:ext cx="864932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In the wood block problem, if the external force, F, is removed, find y(t). </a:t>
            </a:r>
          </a:p>
          <a:p>
            <a:endParaRPr lang="en-US" sz="3200" dirty="0">
              <a:latin typeface="Cambria Math" pitchFamily="18" charset="0"/>
              <a:ea typeface="Cambria Math" pitchFamily="18" charset="0"/>
            </a:endParaRP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Attempt to derive the governing </a:t>
            </a:r>
          </a:p>
          <a:p>
            <a:r>
              <a:rPr lang="en-US" sz="3200" dirty="0">
                <a:latin typeface="Cambria Math" pitchFamily="18" charset="0"/>
                <a:ea typeface="Cambria Math" pitchFamily="18" charset="0"/>
              </a:rPr>
              <a:t>e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quation for y(t) subject to:</a:t>
            </a:r>
          </a:p>
          <a:p>
            <a:endParaRPr lang="en-US" sz="3200" dirty="0">
              <a:latin typeface="Cambria Math" pitchFamily="18" charset="0"/>
              <a:ea typeface="Cambria Math" pitchFamily="18" charset="0"/>
            </a:endParaRP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At t=0, y=0 and dy/</a:t>
            </a:r>
            <a:r>
              <a:rPr lang="en-US" sz="3200" dirty="0" err="1" smtClean="0">
                <a:latin typeface="Cambria Math" pitchFamily="18" charset="0"/>
                <a:ea typeface="Cambria Math" pitchFamily="18" charset="0"/>
              </a:rPr>
              <a:t>dt</a:t>
            </a:r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=0.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No need to solve it. </a:t>
            </a:r>
          </a:p>
          <a:p>
            <a:r>
              <a:rPr lang="en-US" sz="3200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en-US" sz="32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270" y="2660495"/>
            <a:ext cx="27813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2160" y="162560"/>
            <a:ext cx="7396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Cambria Math" pitchFamily="18" charset="0"/>
                <a:ea typeface="Cambria Math" pitchFamily="18" charset="0"/>
              </a:rPr>
              <a:t>Answer: </a:t>
            </a:r>
            <a:endParaRPr lang="en-US" sz="4000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45440" y="952657"/>
                <a:ext cx="8371840" cy="55869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If F is removed, there is a net force </a:t>
                </a:r>
                <a:endParaRPr lang="en-US" sz="3200" i="1" dirty="0" smtClean="0">
                  <a:latin typeface="Cambria Math"/>
                  <a:ea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𝑤𝑎𝑡𝑒𝑟</m:t>
                        </m:r>
                      </m:sub>
                    </m:sSub>
                    <m:r>
                      <a:rPr lang="en-US" sz="3200" i="1">
                        <a:latin typeface="Cambria Math"/>
                        <a:ea typeface="Cambria Math"/>
                      </a:rPr>
                      <m:t>−</m:t>
                    </m:r>
                  </m:oMath>
                </a14:m>
                <a:r>
                  <a:rPr lang="en-US" sz="3200" dirty="0"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𝑤𝑜𝑜𝑑</m:t>
                        </m:r>
                      </m:sub>
                    </m:sSub>
                    <m:r>
                      <a:rPr lang="en-US" sz="3200" i="1">
                        <a:latin typeface="Cambria Math"/>
                        <a:ea typeface="Cambria Math"/>
                      </a:rPr>
                      <m:t>)</m:t>
                    </m:r>
                    <m:r>
                      <a:rPr lang="en-US" sz="3200" i="1">
                        <a:latin typeface="Cambria Math"/>
                        <a:ea typeface="Cambria Math"/>
                      </a:rPr>
                      <m:t>𝑉𝑔</m:t>
                    </m:r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acting on the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b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lock. Thus, 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𝑤𝑜𝑜𝑑</m:t>
                        </m:r>
                      </m:sub>
                    </m:sSub>
                    <m:f>
                      <m:fPr>
                        <m:ctrlPr>
                          <a:rPr lang="en-US" sz="32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</m:num>
                      <m:den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  <m:sSup>
                          <m:sSupPr>
                            <m:ctrlP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𝑤𝑎𝑡𝑒𝑟</m:t>
                        </m:r>
                      </m:sub>
                    </m:sSub>
                    <m:r>
                      <a:rPr lang="en-US" sz="3200" i="1">
                        <a:latin typeface="Cambria Math"/>
                        <a:ea typeface="Cambria Math"/>
                      </a:rPr>
                      <m:t>−</m:t>
                    </m:r>
                  </m:oMath>
                </a14:m>
                <a:r>
                  <a:rPr lang="en-US" sz="3200" dirty="0"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𝑤𝑜𝑜𝑑</m:t>
                        </m:r>
                      </m:sub>
                    </m:sSub>
                    <m:r>
                      <a:rPr lang="en-US" sz="3200" i="1">
                        <a:latin typeface="Cambria Math"/>
                        <a:ea typeface="Cambria Math"/>
                      </a:rPr>
                      <m:t>)</m:t>
                    </m:r>
                    <m:r>
                      <a:rPr lang="en-US" sz="3200" i="1">
                        <a:latin typeface="Cambria Math"/>
                        <a:ea typeface="Cambria Math"/>
                      </a:rPr>
                      <m:t>𝑔</m:t>
                    </m:r>
                  </m:oMath>
                </a14:m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or y(t) = 0.5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𝑡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2</m:t>
                        </m:r>
                      </m:sup>
                    </m:sSup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𝑔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3200" b="0" i="1" smtClean="0">
                                    <a:latin typeface="Cambria Math"/>
                                    <a:ea typeface="Cambria Math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1" smtClean="0">
                                    <a:latin typeface="Cambria Math"/>
                                    <a:ea typeface="Cambria Math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sz="3200" b="0" i="1" smtClean="0">
                                    <a:latin typeface="Cambria Math"/>
                                    <a:ea typeface="Cambria Math" pitchFamily="18" charset="0"/>
                                  </a:rPr>
                                  <m:t>𝑤𝑎𝑡𝑒𝑟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3200" b="0" i="1" smtClean="0">
                                    <a:latin typeface="Cambria Math"/>
                                    <a:ea typeface="Cambria Math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1" smtClean="0">
                                    <a:latin typeface="Cambria Math"/>
                                    <a:ea typeface="Cambria Math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sz="3200" b="0" i="1" smtClean="0">
                                    <a:latin typeface="Cambria Math"/>
                                    <a:ea typeface="Cambria Math" pitchFamily="18" charset="0"/>
                                  </a:rPr>
                                  <m:t>𝑤𝑜𝑜𝑑</m:t>
                                </m:r>
                              </m:sub>
                            </m:sSub>
                          </m:den>
                        </m:f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−1</m:t>
                        </m:r>
                      </m:e>
                    </m:d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.</m:t>
                    </m:r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/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In MATLAB, ode45 can be used to </a:t>
                </a:r>
                <a:b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</a:b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solve Initial-Value Problems. 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440" y="952657"/>
                <a:ext cx="8371840" cy="5586914"/>
              </a:xfrm>
              <a:prstGeom prst="rect">
                <a:avLst/>
              </a:prstGeom>
              <a:blipFill rotWithShape="1">
                <a:blip r:embed="rId2"/>
                <a:stretch>
                  <a:fillRect l="-1894" t="-1418" b="-2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688" y="2245429"/>
            <a:ext cx="2929146" cy="21959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7991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9626" y="299803"/>
            <a:ext cx="7839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</a:rPr>
              <a:t>Coupling of Energy and Momentum  </a:t>
            </a:r>
            <a:endParaRPr lang="en-US" sz="4000" b="1" dirty="0"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24851" y="1123596"/>
                <a:ext cx="8543229" cy="45243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Since B=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3200" b="0" i="1" smtClean="0">
                                <a:latin typeface="Cambria Math"/>
                                <a:ea typeface="Cambria Math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𝜌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sub>
                        </m:sSub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−</m:t>
                        </m:r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</m:d>
                    <m:r>
                      <a:rPr lang="en-US" sz="3200" b="0" i="1" smtClean="0">
                        <a:latin typeface="Cambria Math"/>
                        <a:ea typeface="Cambria Math" pitchFamily="18" charset="0"/>
                      </a:rPr>
                      <m:t>𝑉𝑔</m:t>
                    </m:r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, and 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B should be imbedded in 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the momentum equation.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On the other hand,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/>
                        <a:ea typeface="Cambria Math"/>
                      </a:rPr>
                      <m:t>𝜌</m:t>
                    </m:r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is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usually a function of </a:t>
                </a:r>
                <a:r>
                  <a:rPr lang="en-US" sz="3200" i="1" dirty="0" smtClean="0">
                    <a:latin typeface="Cambria Math" pitchFamily="18" charset="0"/>
                    <a:ea typeface="Cambria Math" pitchFamily="18" charset="0"/>
                  </a:rPr>
                  <a:t>T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for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most of the fluids on earth.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Hence, energy equation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and momentum equation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are coupled. 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851" y="1123596"/>
                <a:ext cx="8543229" cy="4524315"/>
              </a:xfrm>
              <a:prstGeom prst="rect">
                <a:avLst/>
              </a:prstGeom>
              <a:blipFill rotWithShape="1">
                <a:blip r:embed="rId2"/>
                <a:stretch>
                  <a:fillRect l="-1642" t="-1752" b="-3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860" y="2387931"/>
            <a:ext cx="3756886" cy="25045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4852" y="284813"/>
            <a:ext cx="85144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Cambria Math" pitchFamily="18" charset="0"/>
                <a:ea typeface="Cambria Math" pitchFamily="18" charset="0"/>
                <a:cs typeface="Arial" pitchFamily="34" charset="0"/>
              </a:rPr>
              <a:t>How Does Gr Arise? (I)</a:t>
            </a:r>
            <a:endParaRPr lang="en-US" sz="4000" b="1" dirty="0">
              <a:latin typeface="Cambria Math" pitchFamily="18" charset="0"/>
              <a:ea typeface="Cambria Math" pitchFamily="18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94675" y="1319134"/>
                <a:ext cx="8244591" cy="58015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Let us take two representative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terms in the y-dir. Momentum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equation: 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/>
                        <a:ea typeface="Cambria Math"/>
                      </a:rPr>
                      <m:t>𝜌</m:t>
                    </m:r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𝑣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sz="3200" i="1" smtClean="0">
                        <a:latin typeface="Cambria Math"/>
                        <a:ea typeface="Cambria Math"/>
                      </a:rPr>
                      <m:t>~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−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𝜌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𝑔𝑦</m:t>
                    </m:r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,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/>
                        <a:ea typeface="Cambria Math"/>
                      </a:rPr>
                      <m:t>𝜌</m:t>
                    </m:r>
                    <m:sSup>
                      <m:sSup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𝑣</m:t>
                        </m:r>
                      </m:e>
                      <m:sup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sz="3200" i="1">
                        <a:latin typeface="Cambria Math"/>
                        <a:ea typeface="Cambria Math"/>
                      </a:rPr>
                      <m:t>~−</m:t>
                    </m:r>
                    <m:r>
                      <a:rPr lang="en-US" sz="3200" i="1">
                        <a:latin typeface="Cambria Math"/>
                        <a:ea typeface="Cambria Math"/>
                      </a:rPr>
                      <m:t>𝜌</m:t>
                    </m:r>
                    <m:r>
                      <a:rPr lang="en-US" sz="3200" i="1">
                        <a:latin typeface="Cambria Math"/>
                        <a:ea typeface="Cambria Math"/>
                      </a:rPr>
                      <m:t>𝑔𝑦</m:t>
                    </m:r>
                    <m:r>
                      <a:rPr lang="en-US" sz="3200" b="0" i="0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US" sz="32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𝑔𝑦</m:t>
                    </m:r>
                    <m:r>
                      <a:rPr lang="en-US" sz="3200" b="0" i="1" smtClean="0">
                        <a:latin typeface="Cambria Math"/>
                        <a:ea typeface="Cambria Math"/>
                      </a:rPr>
                      <m:t>−</m:t>
                    </m:r>
                    <m:sSub>
                      <m:sSubPr>
                        <m:ctrlPr>
                          <a:rPr lang="en-US" sz="3200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𝜌</m:t>
                        </m:r>
                      </m:e>
                      <m:sub>
                        <m:r>
                          <a:rPr lang="en-US" sz="3200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US" sz="3200" i="1">
                        <a:latin typeface="Cambria Math"/>
                        <a:ea typeface="Cambria Math"/>
                      </a:rPr>
                      <m:t>𝑔𝑦</m:t>
                    </m:r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,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US" sz="3200" i="1">
                          <a:latin typeface="Cambria Math"/>
                          <a:ea typeface="Cambria Math"/>
                        </a:rPr>
                        <m:t>𝜌</m:t>
                      </m:r>
                      <m:sSup>
                        <m:sSupPr>
                          <m:ctrlPr>
                            <a:rPr lang="en-US" sz="32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𝑣</m:t>
                          </m:r>
                        </m:e>
                        <m:sup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3200" i="1">
                          <a:latin typeface="Cambria Math"/>
                          <a:ea typeface="Cambria Math"/>
                        </a:rPr>
                        <m:t>~</m:t>
                      </m:r>
                      <m:d>
                        <m:dPr>
                          <m:ctrlPr>
                            <a:rPr lang="en-US" sz="3200" b="0" i="1" smtClean="0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20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i="1" smtClean="0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𝜌</m:t>
                          </m:r>
                        </m:e>
                      </m:d>
                      <m:r>
                        <a:rPr lang="en-US" sz="3200" i="1">
                          <a:latin typeface="Cambria Math"/>
                          <a:ea typeface="Cambria Math"/>
                        </a:rPr>
                        <m:t>𝑔𝑦</m:t>
                      </m:r>
                      <m:r>
                        <a:rPr lang="en-US" sz="3200" i="1">
                          <a:latin typeface="Cambria Math"/>
                          <a:ea typeface="Cambria Math"/>
                        </a:rPr>
                        <m:t>−</m:t>
                      </m:r>
                      <m:sSub>
                        <m:sSubPr>
                          <m:ctrlPr>
                            <a:rPr lang="en-US" sz="3200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𝜌</m:t>
                          </m:r>
                        </m:e>
                        <m:sub>
                          <m:r>
                            <a:rPr lang="en-US" sz="3200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r>
                        <a:rPr lang="en-US" sz="3200" i="1">
                          <a:latin typeface="Cambria Math"/>
                          <a:ea typeface="Cambria Math"/>
                        </a:rPr>
                        <m:t>𝑔𝑦</m:t>
                      </m:r>
                      <m:r>
                        <a:rPr lang="en-US" sz="3200" b="0" i="0" smtClean="0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en-US" sz="3200" dirty="0" smtClean="0">
                  <a:latin typeface="Cambria Math" pitchFamily="18" charset="0"/>
                  <a:ea typeface="Cambria Math" pitchFamily="18" charset="0"/>
                </a:endParaRP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Dividing both sides by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/>
                        <a:ea typeface="Cambria Math"/>
                      </a:rPr>
                      <m:t>𝜌</m:t>
                    </m:r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𝑤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yields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/>
                            <a:ea typeface="Cambria Math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𝑣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 pitchFamily="18" charset="0"/>
                          </a:rPr>
                          <m:t>∗2</m:t>
                        </m:r>
                      </m:sup>
                    </m:sSup>
                    <m:r>
                      <a:rPr lang="en-US" sz="3200" i="1" smtClean="0">
                        <a:latin typeface="Cambria Math"/>
                        <a:ea typeface="Cambria Math"/>
                      </a:rPr>
                      <m:t>~</m:t>
                    </m:r>
                    <m:d>
                      <m:dPr>
                        <m:ctrlPr>
                          <a:rPr lang="en-US" sz="3200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3200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1" smtClean="0">
                                    <a:latin typeface="Cambria Math"/>
                                    <a:ea typeface="Cambria Math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sz="32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3200" b="0" i="1" smtClean="0">
                                <a:latin typeface="Cambria Math"/>
                                <a:ea typeface="Cambria Math"/>
                              </a:rPr>
                              <m:t>𝜌</m:t>
                            </m:r>
                          </m:den>
                        </m:f>
                        <m:r>
                          <a:rPr lang="en-US" sz="3200" b="0" i="0" smtClean="0">
                            <a:latin typeface="Cambria Math"/>
                            <a:ea typeface="Cambria Math"/>
                          </a:rPr>
                          <m:t>−1</m:t>
                        </m:r>
                      </m:e>
                    </m:d>
                    <m:r>
                      <a:rPr lang="en-US" sz="3200" b="0" i="1" smtClean="0">
                        <a:latin typeface="Cambria Math"/>
                        <a:ea typeface="Cambria Math"/>
                      </a:rPr>
                      <m:t>𝑔𝐿</m:t>
                    </m:r>
                    <m:sSup>
                      <m:sSupPr>
                        <m:ctrlPr>
                          <a:rPr lang="en-US" sz="32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∗</m:t>
                        </m:r>
                      </m:sup>
                    </m:sSup>
                    <m:r>
                      <a:rPr lang="en-US" sz="3200" b="0" i="1" smtClean="0">
                        <a:latin typeface="Cambria Math"/>
                        <a:ea typeface="Cambria Math"/>
                      </a:rPr>
                      <m:t>/</m:t>
                    </m:r>
                    <m:sSup>
                      <m:sSupPr>
                        <m:ctrlPr>
                          <a:rPr lang="en-US" sz="3200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𝑤</m:t>
                        </m:r>
                      </m:e>
                      <m:sup>
                        <m:r>
                          <a:rPr lang="en-US" sz="3200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- (2</a:t>
                </a:r>
                <a:r>
                  <a:rPr lang="en-US" sz="3200" baseline="30000" dirty="0" smtClean="0">
                    <a:latin typeface="Cambria Math" pitchFamily="18" charset="0"/>
                    <a:ea typeface="Cambria Math" pitchFamily="18" charset="0"/>
                  </a:rPr>
                  <a:t>nd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 term ignored)</a:t>
                </a:r>
              </a:p>
              <a:p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w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here </a:t>
                </a:r>
                <a:r>
                  <a:rPr lang="en-US" sz="3200" i="1" dirty="0" smtClean="0">
                    <a:latin typeface="Cambria Math" pitchFamily="18" charset="0"/>
                    <a:ea typeface="Cambria Math" pitchFamily="18" charset="0"/>
                  </a:rPr>
                  <a:t>w </a:t>
                </a:r>
                <a:r>
                  <a:rPr lang="en-US" sz="3200" dirty="0">
                    <a:latin typeface="Cambria Math" pitchFamily="18" charset="0"/>
                    <a:ea typeface="Cambria Math" pitchFamily="18" charset="0"/>
                  </a:rPr>
                  <a:t> </a:t>
                </a:r>
                <a:r>
                  <a:rPr lang="en-US" sz="3200" dirty="0" smtClean="0">
                    <a:latin typeface="Cambria Math" pitchFamily="18" charset="0"/>
                    <a:ea typeface="Cambria Math" pitchFamily="18" charset="0"/>
                  </a:rPr>
                  <a:t>is a reference velocity.</a:t>
                </a:r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  <a:p>
                <a:endParaRPr lang="en-US" sz="3200" dirty="0"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675" y="1319134"/>
                <a:ext cx="8244591" cy="5801588"/>
              </a:xfrm>
              <a:prstGeom prst="rect">
                <a:avLst/>
              </a:prstGeom>
              <a:blipFill rotWithShape="1">
                <a:blip r:embed="rId2"/>
                <a:stretch>
                  <a:fillRect l="-1848" t="-13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Up Arrow 2"/>
          <p:cNvSpPr/>
          <p:nvPr/>
        </p:nvSpPr>
        <p:spPr>
          <a:xfrm>
            <a:off x="6593840" y="2042160"/>
            <a:ext cx="1950720" cy="217776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DDD4311782FF468A963DFBA391B13E" ma:contentTypeVersion="0" ma:contentTypeDescription="Create a new document." ma:contentTypeScope="" ma:versionID="b99b73510c99976b7ab90eb2c9bbc6bb">
  <xsd:schema xmlns:xsd="http://www.w3.org/2001/XMLSchema" xmlns:xs="http://www.w3.org/2001/XMLSchema" xmlns:p="http://schemas.microsoft.com/office/2006/metadata/properties" xmlns:ns2="5c85acdc-a394-4ae0-8c72-fb4a95b3d573" targetNamespace="http://schemas.microsoft.com/office/2006/metadata/properties" ma:root="true" ma:fieldsID="31aaa0b4ae9cd19e456eed59d59799cc" ns2:_="">
    <xsd:import namespace="5c85acdc-a394-4ae0-8c72-fb4a95b3d57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85acdc-a394-4ae0-8c72-fb4a95b3d57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c85acdc-a394-4ae0-8c72-fb4a95b3d573">FV3TYEPWNNQC-385-458</_dlc_DocId>
    <_dlc_DocIdUrl xmlns="5c85acdc-a394-4ae0-8c72-fb4a95b3d573">
      <Url>http://sharepoint/marketing/edu/book_prog/teaching_kits/_layouts/DocIdRedir.aspx?ID=FV3TYEPWNNQC-385-458</Url>
      <Description>FV3TYEPWNNQC-385-458</Description>
    </_dlc_DocIdUrl>
  </documentManagement>
</p:properties>
</file>

<file path=customXml/itemProps1.xml><?xml version="1.0" encoding="utf-8"?>
<ds:datastoreItem xmlns:ds="http://schemas.openxmlformats.org/officeDocument/2006/customXml" ds:itemID="{804A391D-52C7-473D-B8C4-A81A99C42F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5A965A1-B9D1-4BF8-A7BF-0DCD75B8FA2E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3994DEE3-B5D2-4A54-AAB7-62A2C153FC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85acdc-a394-4ae0-8c72-fb4a95b3d5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9B21B085-25E0-4AFD-A634-09EC0DAFBED6}">
  <ds:schemaRefs>
    <ds:schemaRef ds:uri="http://schemas.microsoft.com/office/2006/metadata/properties"/>
    <ds:schemaRef ds:uri="http://schemas.microsoft.com/office/infopath/2007/PartnerControls"/>
    <ds:schemaRef ds:uri="5c85acdc-a394-4ae0-8c72-fb4a95b3d57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18407</TotalTime>
  <Words>1607</Words>
  <Application>Microsoft Office PowerPoint</Application>
  <PresentationFormat>On-screen Show (4:3)</PresentationFormat>
  <Paragraphs>244</Paragraphs>
  <Slides>33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Readers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 Busch</dc:creator>
  <cp:lastModifiedBy>Ye Cheng</cp:lastModifiedBy>
  <cp:revision>1059</cp:revision>
  <dcterms:created xsi:type="dcterms:W3CDTF">2012-05-17T16:53:02Z</dcterms:created>
  <dcterms:modified xsi:type="dcterms:W3CDTF">2012-07-30T20:37:14Z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de6897e2-b178-48f0-a61a-58b233872ba4</vt:lpwstr>
  </property>
  <property fmtid="{D5CDD505-2E9C-101B-9397-08002B2CF9AE}" pid="3" name="ContentTypeId">
    <vt:lpwstr>0x0101006BDDD4311782FF468A963DFBA391B13E</vt:lpwstr>
  </property>
</Properties>
</file>