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34"/>
  </p:notesMasterIdLst>
  <p:sldIdLst>
    <p:sldId id="265" r:id="rId6"/>
    <p:sldId id="272" r:id="rId7"/>
    <p:sldId id="257" r:id="rId8"/>
    <p:sldId id="267" r:id="rId9"/>
    <p:sldId id="264" r:id="rId10"/>
    <p:sldId id="266" r:id="rId11"/>
    <p:sldId id="270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243" autoAdjust="0"/>
  </p:normalViewPr>
  <p:slideViewPr>
    <p:cSldViewPr snapToGrid="0" snapToObjects="1">
      <p:cViewPr>
        <p:scale>
          <a:sx n="90" d="100"/>
          <a:sy n="90" d="100"/>
        </p:scale>
        <p:origin x="-2244" y="-6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9D0D7-6638-4566-9BA7-01C4E75B49DA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637F3-E3E1-4B84-A365-2632E92840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19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3A4F2-37C3-4B86-9413-65B3280F583F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itle_1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" y="462"/>
            <a:ext cx="91381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63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74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089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3894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4E156E8-24B4-4BD4-B41E-2236D65F24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7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main_1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33" b="60238"/>
          <a:stretch>
            <a:fillRect/>
          </a:stretch>
        </p:blipFill>
        <p:spPr>
          <a:xfrm>
            <a:off x="0" y="8164"/>
            <a:ext cx="9138198" cy="1469571"/>
          </a:xfrm>
          <a:prstGeom prst="rect">
            <a:avLst/>
          </a:prstGeom>
        </p:spPr>
      </p:pic>
      <p:pic>
        <p:nvPicPr>
          <p:cNvPr id="8" name="Picture 7" descr="ppt_title_tex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381" y="5772151"/>
            <a:ext cx="2370184" cy="88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498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18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64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20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48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862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613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15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396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4754" y="194872"/>
            <a:ext cx="84009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Chapter 7 Transient Lumped-Capacitance Heat Conduction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9548" y="1843790"/>
            <a:ext cx="591445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Outline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Why Studying This Model?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ΔU is the Key Term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Explicit Method vs. Implicit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Method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Biot Number, Bi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Why Stirring the Food</a:t>
            </a:r>
            <a:r>
              <a:rPr lang="en-US" sz="2800" dirty="0" smtClean="0"/>
              <a:t>? </a:t>
            </a:r>
          </a:p>
          <a:p>
            <a:r>
              <a:rPr lang="en-US" sz="2800" dirty="0" smtClean="0"/>
              <a:t>  </a:t>
            </a:r>
          </a:p>
          <a:p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6532880" y="1518311"/>
            <a:ext cx="2431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The only attribute that is not transitory on earth is “transitory” itself.</a:t>
            </a:r>
            <a:endParaRPr lang="en-US" sz="20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306" y="2988534"/>
            <a:ext cx="2180414" cy="2540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0769" y="269824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Chapter 8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4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 One-D Transient Heat Conduction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805790"/>
            <a:ext cx="3324225" cy="1914525"/>
          </a:xfrm>
          <a:prstGeom prst="rect">
            <a:avLst/>
          </a:prstGeom>
        </p:spPr>
      </p:pic>
      <p:sp>
        <p:nvSpPr>
          <p:cNvPr id="8" name="TextBox 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447800" y="3962400"/>
            <a:ext cx="6705600" cy="1200329"/>
          </a:xfrm>
          <a:prstGeom prst="rect">
            <a:avLst/>
          </a:prstGeom>
          <a:blipFill rotWithShape="1">
            <a:blip r:embed="rId3" cstate="print"/>
            <a:stretch>
              <a:fillRect l="-818" t="-2538" b="-7107"/>
            </a:stretch>
          </a:blipFill>
        </p:spPr>
        <p:txBody>
          <a:bodyPr/>
          <a:lstStyle/>
          <a:p>
            <a:r>
              <a:rPr lang="en-US" dirty="0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1470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419725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Governing Equation for T2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457201" y="1699401"/>
                <a:ext cx="7927674" cy="4244196"/>
              </a:xfrm>
              <a:prstGeom prst="rect">
                <a:avLst/>
              </a:prstGeom>
            </p:spPr>
            <p:txBody>
              <a:bodyPr/>
              <a:lstStyle/>
              <a:p>
                <a:pPr marL="342900" marR="0" lvl="0" indent="-34290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en-US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First Law of Thermodynamics dictates:</a:t>
                </a:r>
                <a:r>
                  <a:rPr lang="en-US" sz="2800" noProof="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2800" noProof="0" dirty="0" smtClean="0">
                    <a:latin typeface="Cambria Math" pitchFamily="18" charset="0"/>
                    <a:ea typeface="Cambria Math" pitchFamily="18" charset="0"/>
                  </a:rPr>
                </a:br>
                <a:endParaRPr lang="en-US" sz="2800" noProof="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342900" marR="0" lvl="0" indent="-34290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el-GR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kumimoji="0" lang="en-US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U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 pitchFamily="18" charset="0"/>
                          </a:rPr>
                          <m:t>𝑄</m:t>
                        </m:r>
                      </m:e>
                      <m:sub>
                        <m:r>
                          <a:rPr kumimoji="0" lang="en-US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 pitchFamily="18" charset="0"/>
                          </a:rPr>
                          <m:t>𝑖𝑛</m:t>
                        </m:r>
                      </m:sub>
                    </m:sSub>
                  </m:oMath>
                </a14:m>
                <a:r>
                  <a:rPr kumimoji="0" lang="en-US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, where </a:t>
                </a:r>
                <a:endParaRPr lang="en-US" sz="28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342900" marR="0" lvl="0" indent="-342900" algn="l" defTabSz="457200" rtl="0" eaLnBrk="1" fontAlgn="auto" latinLnBrk="0" hangingPunct="1">
                  <a:lnSpc>
                    <a:spcPct val="2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el-GR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kumimoji="0" lang="en-US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U = m </a:t>
                </a:r>
                <a:r>
                  <a:rPr kumimoji="0" lang="en-US" sz="28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c</a:t>
                </a:r>
                <a:r>
                  <a:rPr kumimoji="0" lang="en-US" sz="20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v</a:t>
                </a:r>
                <a:r>
                  <a:rPr kumimoji="0" lang="en-US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 (T2 – T2,p)/</a:t>
                </a:r>
                <a:r>
                  <a:rPr kumimoji="0" lang="el-GR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kumimoji="0" lang="en-US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t,</a:t>
                </a:r>
              </a:p>
              <a:p>
                <a:pPr marL="342900" marR="0" lvl="0" indent="-342900" algn="l" defTabSz="457200" rtl="0" eaLnBrk="1" fontAlgn="auto" latinLnBrk="0" hangingPunct="1">
                  <a:lnSpc>
                    <a:spcPct val="2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en-US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q1 = k Ac (T1 – T2)/</a:t>
                </a:r>
                <a:r>
                  <a:rPr kumimoji="0" lang="el-GR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kumimoji="0" lang="en-US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x,</a:t>
                </a:r>
              </a:p>
              <a:p>
                <a:pPr marL="342900" marR="0" lvl="0" indent="-342900" algn="l" defTabSz="457200" rtl="0" eaLnBrk="1" fontAlgn="auto" latinLnBrk="0" hangingPunct="1">
                  <a:lnSpc>
                    <a:spcPct val="2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en-US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q2 = k Ac (T2 – T3)/</a:t>
                </a:r>
                <a:r>
                  <a:rPr kumimoji="0" lang="el-GR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kumimoji="0" lang="en-US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x,   q3 = h p </a:t>
                </a:r>
                <a:r>
                  <a:rPr kumimoji="0" lang="el-GR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kumimoji="0" lang="en-US" sz="28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x (T2 – T∞) </a:t>
                </a: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1" y="1699401"/>
                <a:ext cx="7927674" cy="4244196"/>
              </a:xfrm>
              <a:prstGeom prst="rect">
                <a:avLst/>
              </a:prstGeom>
              <a:blipFill rotWithShape="1">
                <a:blip r:embed="rId2"/>
                <a:stretch>
                  <a:fillRect l="-1538" t="-1437" b="-1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fin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2743200"/>
            <a:ext cx="2971801" cy="1967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00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36692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Four Governing Equations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457201" y="1262521"/>
                <a:ext cx="7927674" cy="4244196"/>
              </a:xfrm>
              <a:prstGeom prst="rect">
                <a:avLst/>
              </a:prstGeom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Thus, at   t = ∆t, we have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T1 – 100 = 0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-r T1 +  (2r + 1 +c2) T2 – r T3 = Tp2 + c2 T</a:t>
                </a:r>
                <a:r>
                  <a:rPr lang="en-US" sz="2000" dirty="0" smtClean="0">
                    <a:latin typeface="Cambria Math" pitchFamily="18" charset="0"/>
                    <a:ea typeface="Cambria Math" pitchFamily="18" charset="0"/>
                  </a:rPr>
                  <a:t>∞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-r T2 + (2r + 1 + c2) T3 – 0*T4 = Tp3  + c2 T</a:t>
                </a:r>
                <a:r>
                  <a:rPr lang="en-US" sz="2000" dirty="0" smtClean="0">
                    <a:latin typeface="Cambria Math" pitchFamily="18" charset="0"/>
                    <a:ea typeface="Cambria Math" pitchFamily="18" charset="0"/>
                  </a:rPr>
                  <a:t>∞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       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T3 – T4 = 0,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where  r = </a:t>
                </a:r>
                <a:r>
                  <a:rPr lang="el-GR" sz="2400" dirty="0" smtClean="0">
                    <a:latin typeface="Cambria Math" pitchFamily="18" charset="0"/>
                    <a:ea typeface="Cambria Math" pitchFamily="18" charset="0"/>
                  </a:rPr>
                  <a:t>α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sz="24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t / (</a:t>
                </a:r>
                <a:r>
                  <a:rPr lang="el-GR" sz="24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x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)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,  </a:t>
                </a:r>
                <a:b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c2 =  h p </a:t>
                </a:r>
                <a:r>
                  <a:rPr lang="el-GR" sz="24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t / (</a:t>
                </a:r>
                <a:r>
                  <a:rPr lang="el-GR" sz="2400" dirty="0" smtClean="0">
                    <a:latin typeface="Cambria Math" pitchFamily="18" charset="0"/>
                    <a:ea typeface="Cambria Math" pitchFamily="18" charset="0"/>
                  </a:rPr>
                  <a:t>ρ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2400" dirty="0" err="1" smtClean="0">
                    <a:latin typeface="Cambria Math" pitchFamily="18" charset="0"/>
                    <a:ea typeface="Cambria Math" pitchFamily="18" charset="0"/>
                  </a:rPr>
                  <a:t>cv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Ac)</a:t>
                </a: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1" y="1262521"/>
                <a:ext cx="7927674" cy="4244196"/>
              </a:xfrm>
              <a:prstGeom prst="rect">
                <a:avLst/>
              </a:prstGeom>
              <a:blipFill rotWithShape="1">
                <a:blip r:embed="rId2"/>
                <a:stretch>
                  <a:fillRect l="-1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199" y="3815080"/>
            <a:ext cx="3312160" cy="2484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5412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254833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The Solution Procedure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334125"/>
            <a:ext cx="7927674" cy="4609472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(a) Use  T = a \ b’ 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(b) Update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Tp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T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(c) Repeat and march in time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(d) Walk extra miles by checking Global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     Energy Balance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Same concept for n = 4000 nodes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440" y="1037751"/>
            <a:ext cx="3332480" cy="24983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4967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36642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Special Cases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457200" y="1331127"/>
                <a:ext cx="8209279" cy="4429590"/>
              </a:xfrm>
              <a:prstGeom prst="rect">
                <a:avLst/>
              </a:prstGeom>
            </p:spPr>
            <p:txBody>
              <a:bodyPr/>
              <a:lstStyle/>
              <a:p>
                <a:r>
                  <a:rPr lang="en-US" sz="1200" dirty="0" smtClean="0"/>
                  <a:t/>
                </a:r>
                <a:br>
                  <a:rPr lang="en-US" sz="1200" dirty="0" smtClean="0"/>
                </a:b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Let c2 </a:t>
                </a: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 0 (or h  0)</a:t>
                </a:r>
                <a:br>
                  <a:rPr lang="en-US" sz="28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</a:b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Then the problem is reduced to 1-D transient slabs.</a:t>
                </a:r>
              </a:p>
              <a:p>
                <a:endParaRPr lang="en-US" sz="2800" dirty="0" smtClean="0">
                  <a:latin typeface="Cambria Math" pitchFamily="18" charset="0"/>
                  <a:ea typeface="Cambria Math" pitchFamily="18" charset="0"/>
                  <a:sym typeface="Wingdings" pitchFamily="2" charset="2"/>
                </a:endParaRPr>
              </a:p>
              <a:p>
                <a:r>
                  <a:rPr lang="en-US" sz="28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Let  </a:t>
                </a:r>
                <a:r>
                  <a:rPr lang="en-US" sz="2800" i="1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t</a:t>
                </a: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 ∞</a:t>
                </a:r>
                <a:br>
                  <a:rPr lang="en-US" sz="28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</a:b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Then the problem is reduced to steady state fins.</a:t>
                </a:r>
              </a:p>
              <a:p>
                <a:endParaRPr lang="en-US" sz="2800" dirty="0" smtClean="0">
                  <a:latin typeface="Cambria Math" pitchFamily="18" charset="0"/>
                  <a:ea typeface="Cambria Math" pitchFamily="18" charset="0"/>
                  <a:sym typeface="Wingdings" pitchFamily="2" charset="2"/>
                </a:endParaRPr>
              </a:p>
              <a:p>
                <a:r>
                  <a:rPr lang="en-US" sz="28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Let  </a:t>
                </a:r>
                <a:r>
                  <a:rPr lang="en-US" sz="2800" i="1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k</a:t>
                </a: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 ∞</a:t>
                </a:r>
                <a:br>
                  <a:rPr lang="en-US" sz="28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</a:b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Then (</a:t>
                </a:r>
                <a:r>
                  <a:rPr lang="en-US" sz="2800" dirty="0" err="1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dT</a:t>
                </a: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/dx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ea typeface="Cambria Math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  <a:sym typeface="Wingdings" pitchFamily="2" charset="2"/>
                          </a:rPr>
                          <m:t>)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  <a:sym typeface="Wingdings" pitchFamily="2" charset="2"/>
                          </a:rPr>
                          <m:t>𝑥</m:t>
                        </m:r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  <a:sym typeface="Wingdings" pitchFamily="2" charset="2"/>
                          </a:rPr>
                          <m:t>=0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 0, </a:t>
                </a:r>
                <a:br>
                  <a:rPr lang="en-US" sz="28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</a:b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what happens to </a:t>
                </a:r>
                <a:r>
                  <a:rPr lang="en-US" sz="2800" dirty="0" err="1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q_base</a:t>
                </a: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? </a:t>
                </a:r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331127"/>
                <a:ext cx="8209279" cy="4429590"/>
              </a:xfrm>
              <a:prstGeom prst="rect">
                <a:avLst/>
              </a:prstGeom>
              <a:blipFill rotWithShape="1">
                <a:blip r:embed="rId2"/>
                <a:stretch>
                  <a:fillRect l="-14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420" y="3883660"/>
            <a:ext cx="2451100" cy="245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24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95662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Temperature History of the Fin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748" y="1124262"/>
            <a:ext cx="6312105" cy="4736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168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833"/>
            <a:ext cx="8229600" cy="1019331"/>
          </a:xfrm>
        </p:spPr>
        <p:txBody>
          <a:bodyPr/>
          <a:lstStyle/>
          <a:p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10-minute Classroom Interactive Question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18939"/>
                <a:ext cx="8229600" cy="4705662"/>
              </a:xfrm>
            </p:spPr>
            <p:txBody>
              <a:bodyPr/>
              <a:lstStyle/>
              <a:p>
                <a:pPr>
                  <a:buNone/>
                </a:pP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Consider a copper fin with only </a:t>
                </a:r>
              </a:p>
              <a:p>
                <a:pPr>
                  <a:buNone/>
                </a:pP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One Interior node as shown.</a:t>
                </a:r>
              </a:p>
              <a:p>
                <a:pPr>
                  <a:buNone/>
                </a:pP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Relevant data include:</a:t>
                </a:r>
              </a:p>
              <a:p>
                <a:pPr>
                  <a:buNone/>
                </a:pP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Tb=T1=500K; </a:t>
                </a:r>
                <a:r>
                  <a:rPr lang="el-GR" sz="2800" dirty="0" smtClean="0">
                    <a:latin typeface="Cambria Math" pitchFamily="18" charset="0"/>
                    <a:ea typeface="Cambria Math" pitchFamily="18" charset="0"/>
                  </a:rPr>
                  <a:t>ε</a:t>
                </a: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=0.8; σ=5.67e-8; </a:t>
                </a:r>
              </a:p>
              <a:p>
                <a:pPr>
                  <a:buNone/>
                </a:pP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k=398; </a:t>
                </a:r>
                <a:r>
                  <a:rPr lang="el-GR" sz="2800" dirty="0" smtClean="0">
                    <a:latin typeface="Cambria Math" pitchFamily="18" charset="0"/>
                    <a:ea typeface="Cambria Math" pitchFamily="18" charset="0"/>
                  </a:rPr>
                  <a:t>ρ</a:t>
                </a: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=8933;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=385;  </a:t>
                </a:r>
              </a:p>
              <a:p>
                <a:pPr>
                  <a:buNone/>
                </a:pP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D=0.006m; L=0.2; </a:t>
                </a:r>
                <a:r>
                  <a:rPr lang="en-US" sz="2800" dirty="0" err="1" smtClean="0">
                    <a:latin typeface="Cambria Math" pitchFamily="18" charset="0"/>
                    <a:ea typeface="Cambria Math" pitchFamily="18" charset="0"/>
                  </a:rPr>
                  <a:t>nx</a:t>
                </a: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=2; </a:t>
                </a:r>
              </a:p>
              <a:p>
                <a:pPr>
                  <a:buNone/>
                </a:pPr>
                <a:r>
                  <a:rPr lang="el-GR" sz="28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t=10s; Initially, T2p=500K;  </a:t>
                </a:r>
              </a:p>
              <a:p>
                <a:pPr>
                  <a:buNone/>
                </a:pP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Find T2 after 2∆t</a:t>
                </a:r>
                <a:endParaRPr lang="en-US" sz="28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18939"/>
                <a:ext cx="8229600" cy="4705662"/>
              </a:xfrm>
              <a:blipFill rotWithShape="1">
                <a:blip r:embed="rId2"/>
                <a:stretch>
                  <a:fillRect l="-1481" t="-12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5951095" y="2713220"/>
            <a:ext cx="2548328" cy="3747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56224" y="3357797"/>
            <a:ext cx="3117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T1             T2              </a:t>
            </a:r>
            <a:r>
              <a:rPr lang="en-US" sz="2400" dirty="0" err="1" smtClean="0"/>
              <a:t>T2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669280" y="3819462"/>
            <a:ext cx="3332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The fin tip is insulated.</a:t>
            </a:r>
          </a:p>
          <a:p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(T3 ≈ T2). It is placed in the outer space. </a:t>
            </a:r>
            <a:endParaRPr lang="en-US" sz="2400" dirty="0"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5951095" y="2293495"/>
            <a:ext cx="0" cy="10643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24022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4872"/>
            <a:ext cx="8229600" cy="734518"/>
          </a:xfrm>
        </p:spPr>
        <p:txBody>
          <a:bodyPr/>
          <a:lstStyle/>
          <a:p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Answer: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9390"/>
            <a:ext cx="8229600" cy="5395211"/>
          </a:xfrm>
        </p:spPr>
        <p:txBody>
          <a:bodyPr/>
          <a:lstStyle/>
          <a:p>
            <a:pPr>
              <a:buNone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Tb=500; e1=0.8; sig=5.67e-8; </a:t>
            </a:r>
          </a:p>
          <a:p>
            <a:pPr>
              <a:buNone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k=398; rho=8933; 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cv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=385;  </a:t>
            </a:r>
          </a:p>
          <a:p>
            <a:pPr>
              <a:buNone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D=0.006; Ac=D*D*pi/4; p=pi*D; </a:t>
            </a:r>
          </a:p>
          <a:p>
            <a:pPr>
              <a:buNone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L=0.2; 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nx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=2; 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dx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=L/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nx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; 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dxs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dx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*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dx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; </a:t>
            </a:r>
          </a:p>
          <a:p>
            <a:pPr>
              <a:buNone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m=rho*Ac*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dx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; 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dt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=10; T2p=500;  </a:t>
            </a:r>
          </a:p>
          <a:p>
            <a:pPr>
              <a:buNone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c1=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dt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*k*Ac/(m*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cv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*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dx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); c2=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dt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*e1*sig*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dx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*p/(m*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cv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);</a:t>
            </a:r>
          </a:p>
          <a:p>
            <a:pPr>
              <a:buNone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T2=T2p + c1*(500-T2p)-c2*T2p^4 % = 494.5K</a:t>
            </a:r>
          </a:p>
          <a:p>
            <a:pPr>
              <a:buNone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T2p=T2; % update T2p, very important! </a:t>
            </a:r>
          </a:p>
          <a:p>
            <a:pPr>
              <a:buNone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T2=T2p + c1*(500-T2p)-c2*T2p^4 % = 489.9K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640" y="548640"/>
            <a:ext cx="2286000" cy="228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864312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8480"/>
            <a:ext cx="8229600" cy="599440"/>
          </a:xfrm>
        </p:spPr>
        <p:txBody>
          <a:bodyPr/>
          <a:lstStyle/>
          <a:p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Benefits of Using MATLAB Codes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520"/>
            <a:ext cx="8229600" cy="4831081"/>
          </a:xfrm>
        </p:spPr>
        <p:txBody>
          <a:bodyPr/>
          <a:lstStyle/>
          <a:p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Changing 2 nodes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 20 nodes  2000 nodes is </a:t>
            </a:r>
          </a:p>
          <a:p>
            <a:pPr marL="0" indent="0">
              <a:buNone/>
            </a:pPr>
            <a:r>
              <a:rPr lang="en-US" sz="2400" dirty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   a matter of just changing one single statement. </a:t>
            </a:r>
          </a:p>
          <a:p>
            <a:r>
              <a:rPr lang="en-US" sz="24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Students can change values of parameter values and run numerical experiments. </a:t>
            </a:r>
          </a:p>
          <a:p>
            <a:r>
              <a:rPr lang="en-US" sz="24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Students can check the </a:t>
            </a:r>
          </a:p>
          <a:p>
            <a:pPr marL="0" indent="0">
              <a:buNone/>
            </a:pPr>
            <a:r>
              <a:rPr lang="en-US" sz="2400" dirty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   validity of the analysis by </a:t>
            </a:r>
          </a:p>
          <a:p>
            <a:pPr marL="0" indent="0">
              <a:buNone/>
            </a:pPr>
            <a:r>
              <a:rPr lang="en-US" sz="2400" dirty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   monitoring the global energy </a:t>
            </a:r>
          </a:p>
          <a:p>
            <a:pPr marL="0" indent="0">
              <a:buNone/>
            </a:pPr>
            <a:r>
              <a:rPr lang="en-US" sz="2400" dirty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   balance conveniently.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079" y="3152774"/>
            <a:ext cx="3924321" cy="28009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2952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0769" y="374754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Chapter 9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b="1" dirty="0" smtClean="0"/>
              <a:t>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Two-D Transient Heat Conduction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9567" y="2053652"/>
            <a:ext cx="721026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To save time, instructors may </a:t>
            </a:r>
          </a:p>
          <a:p>
            <a:r>
              <a:rPr lang="en-US" sz="3200" dirty="0" smtClean="0"/>
              <a:t>  consider skipping this lesson. </a:t>
            </a:r>
          </a:p>
          <a:p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Because there are simply </a:t>
            </a:r>
          </a:p>
          <a:p>
            <a:r>
              <a:rPr lang="en-US" sz="3200" dirty="0" smtClean="0"/>
              <a:t>two more terms in the governing equation: </a:t>
            </a:r>
            <a:r>
              <a:rPr lang="en-US" sz="3200" dirty="0" err="1" smtClean="0"/>
              <a:t>q_south</a:t>
            </a:r>
            <a:r>
              <a:rPr lang="en-US" sz="3200" dirty="0" smtClean="0"/>
              <a:t> and </a:t>
            </a:r>
            <a:r>
              <a:rPr lang="en-US" sz="3200" dirty="0" err="1" smtClean="0"/>
              <a:t>q_north</a:t>
            </a:r>
            <a:endParaRPr lang="en-US" sz="3200" dirty="0" smtClean="0"/>
          </a:p>
          <a:p>
            <a:endParaRPr lang="en-US" sz="3200" dirty="0" smtClean="0"/>
          </a:p>
          <a:p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940" y="1760137"/>
            <a:ext cx="2700020" cy="23094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6066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4538" y="284814"/>
            <a:ext cx="7585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Why Studying This Model?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4538" y="1274164"/>
            <a:ext cx="804971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Desire to obtain a quick and 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 true approximation.  (case a) </a:t>
            </a:r>
            <a:br>
              <a:rPr lang="en-US" sz="2800" dirty="0" smtClean="0">
                <a:latin typeface="Cambria Math" pitchFamily="18" charset="0"/>
                <a:ea typeface="Cambria Math" pitchFamily="18" charset="0"/>
              </a:rPr>
            </a:br>
            <a:endParaRPr lang="en-US" sz="2800" dirty="0" smtClean="0">
              <a:latin typeface="Cambria Math" pitchFamily="18" charset="0"/>
              <a:ea typeface="Cambria Math" pitchFamily="18" charset="0"/>
            </a:endParaRPr>
          </a:p>
          <a:p>
            <a:endParaRPr lang="en-US" sz="2800" dirty="0" smtClean="0">
              <a:latin typeface="Cambria Math" pitchFamily="18" charset="0"/>
              <a:ea typeface="Cambria Math" pitchFamily="18" charset="0"/>
            </a:endParaRPr>
          </a:p>
          <a:p>
            <a:endParaRPr lang="en-US" sz="28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Desire to obtain a quick 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 approximation.  However, 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 the accuracy of the solution 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 is not essential to us. (case b) </a:t>
            </a:r>
          </a:p>
        </p:txBody>
      </p:sp>
      <p:pic>
        <p:nvPicPr>
          <p:cNvPr id="5" name="Picture 4" descr="transient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0077" y="1274164"/>
            <a:ext cx="3319664" cy="397031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646" y="494675"/>
            <a:ext cx="81996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Or, Let Us Consider the 911 Tragic Problem 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646" y="2398426"/>
            <a:ext cx="4901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On 9/11/2001, why did WTC twin towers collapse?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690" y="1815330"/>
            <a:ext cx="2753302" cy="36710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384672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9843" y="299803"/>
            <a:ext cx="8409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Facts Related to 9/11 Catastrophe 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4675" y="1623242"/>
            <a:ext cx="7615004" cy="4622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/>
              <a:t>93</a:t>
            </a:r>
            <a:r>
              <a:rPr lang="en-US" sz="3200" baseline="30000" dirty="0" smtClean="0"/>
              <a:t>rd</a:t>
            </a:r>
            <a:r>
              <a:rPr lang="en-US" sz="3200" dirty="0" smtClean="0"/>
              <a:t> floor of one of the Twin Towers was hit by the airplane.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/>
              <a:t>The temperature of the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3200" dirty="0" smtClean="0"/>
              <a:t>    burning jet fuel is ≈ 1000C.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/>
              <a:t>At 700C, the steel column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3200" dirty="0" smtClean="0"/>
              <a:t>    will lose its strength. 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dirty="0" smtClean="0"/>
              <a:t>At 1000C, the steel column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3200" dirty="0" smtClean="0"/>
              <a:t>    will melt. </a:t>
            </a:r>
          </a:p>
        </p:txBody>
      </p:sp>
      <p:pic>
        <p:nvPicPr>
          <p:cNvPr id="6" name="Picture 5" descr="WT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9063" y="2381213"/>
            <a:ext cx="2261660" cy="3195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570094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419725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 </a:t>
            </a:r>
            <a:r>
              <a:rPr lang="en-US" sz="4000" b="1" dirty="0" smtClean="0"/>
              <a:t>Collapsing of Twin World Trade Centers</a:t>
            </a:r>
            <a:endParaRPr lang="en-US" sz="40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2008681"/>
            <a:ext cx="7927674" cy="393491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We can understand that the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   upper portion of the</a:t>
            </a:r>
            <a:r>
              <a:rPr lang="en-US" sz="3200" noProof="0" dirty="0" smtClean="0"/>
              <a:t> building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   </a:t>
            </a:r>
            <a:r>
              <a:rPr lang="en-US" sz="3200" noProof="0" dirty="0" smtClean="0"/>
              <a:t>could fall off.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But why should the entire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noProof="0" dirty="0" smtClean="0"/>
              <a:t>   building, including the portion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   below the 92</a:t>
            </a:r>
            <a:r>
              <a:rPr lang="en-US" sz="3200" baseline="30000" dirty="0" smtClean="0"/>
              <a:t>nd</a:t>
            </a:r>
            <a:r>
              <a:rPr lang="en-US" sz="3200" dirty="0" smtClean="0"/>
              <a:t> floor, </a:t>
            </a:r>
            <a:r>
              <a:rPr lang="en-US" sz="3200" noProof="0" dirty="0" smtClean="0"/>
              <a:t>collapse?</a:t>
            </a:r>
            <a:br>
              <a:rPr lang="en-US" sz="3200" noProof="0" dirty="0" smtClean="0"/>
            </a:br>
            <a:endParaRPr lang="en-US" sz="3200" noProof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032" y="1300480"/>
            <a:ext cx="2619279" cy="3942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9517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29193" y="509666"/>
            <a:ext cx="65656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Question: After one hour, Could </a:t>
            </a:r>
            <a:r>
              <a:rPr lang="en-US" sz="4000" b="1" dirty="0" err="1" smtClean="0"/>
              <a:t>T_steel</a:t>
            </a:r>
            <a:r>
              <a:rPr lang="en-US" sz="4000" b="1" dirty="0" smtClean="0"/>
              <a:t> Rise to 700C? 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29193" y="2443397"/>
            <a:ext cx="67905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 2-D transient analysis </a:t>
            </a:r>
          </a:p>
          <a:p>
            <a:r>
              <a:rPr lang="en-US" sz="3200" dirty="0" smtClean="0"/>
              <a:t>may help.</a:t>
            </a:r>
            <a:endParaRPr lang="en-US" sz="3200" dirty="0"/>
          </a:p>
        </p:txBody>
      </p:sp>
      <p:pic>
        <p:nvPicPr>
          <p:cNvPr id="6" name="Picture 5" descr="column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699" y="3162925"/>
            <a:ext cx="4028763" cy="318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2253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53964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Did Steel Columns Melt?</a:t>
            </a:r>
            <a:endParaRPr lang="en-US" sz="40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699401"/>
            <a:ext cx="7927674" cy="424419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concrete_colum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247532"/>
            <a:ext cx="8194537" cy="411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97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334125"/>
            <a:ext cx="7927674" cy="4609472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3200" dirty="0" smtClean="0"/>
              <a:t>According to the 2-D transient computation</a:t>
            </a:r>
          </a:p>
          <a:p>
            <a:r>
              <a:rPr lang="en-US" sz="3200" dirty="0" smtClean="0"/>
              <a:t>(side view), and the 1-D transient computation (longitudinal view), T is lower than 200C one hour after the collision. </a:t>
            </a:r>
          </a:p>
          <a:p>
            <a:endParaRPr lang="en-US" sz="3200" dirty="0" smtClean="0"/>
          </a:p>
          <a:p>
            <a:r>
              <a:rPr lang="en-US" sz="3200" dirty="0" smtClean="0"/>
              <a:t>See the textbook. </a:t>
            </a:r>
          </a:p>
          <a:p>
            <a:r>
              <a:rPr lang="en-US" sz="3200" dirty="0" smtClean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4479" y="599607"/>
            <a:ext cx="72702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Computational Results</a:t>
            </a:r>
            <a:endParaRPr lang="en-US" sz="4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159" y="3638860"/>
            <a:ext cx="3171765" cy="21726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721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4833"/>
            <a:ext cx="8229600" cy="1019331"/>
          </a:xfrm>
        </p:spPr>
        <p:txBody>
          <a:bodyPr/>
          <a:lstStyle/>
          <a:p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10-minute Classroom Interactive Question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18939"/>
                <a:ext cx="8229600" cy="4705662"/>
              </a:xfrm>
            </p:spPr>
            <p:txBody>
              <a:bodyPr/>
              <a:lstStyle/>
              <a:p>
                <a:pPr>
                  <a:buNone/>
                </a:pP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Consider a 2-D concrete column. </a:t>
                </a:r>
              </a:p>
              <a:p>
                <a:pPr>
                  <a:buNone/>
                </a:pP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Initially, the air and the </a:t>
                </a:r>
              </a:p>
              <a:p>
                <a:pPr>
                  <a:buNone/>
                </a:pP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column are at 20C. Suddenly, </a:t>
                </a:r>
              </a:p>
              <a:p>
                <a:pPr>
                  <a:buNone/>
                </a:pPr>
                <a:r>
                  <a:rPr lang="en-US" sz="2800" dirty="0" err="1" smtClean="0">
                    <a:latin typeface="Cambria Math" pitchFamily="18" charset="0"/>
                    <a:ea typeface="Cambria Math" pitchFamily="18" charset="0"/>
                  </a:rPr>
                  <a:t>T_west</a:t>
                </a: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 is raised to 1000C. </a:t>
                </a:r>
              </a:p>
              <a:p>
                <a:pPr>
                  <a:buNone/>
                </a:pP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Relevant data include:</a:t>
                </a:r>
              </a:p>
              <a:p>
                <a:pPr>
                  <a:buNone/>
                </a:pP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k = 0.8; </a:t>
                </a:r>
                <a:r>
                  <a:rPr lang="el-GR" sz="2800" dirty="0" smtClean="0">
                    <a:latin typeface="Cambria Math" pitchFamily="18" charset="0"/>
                    <a:ea typeface="Cambria Math" pitchFamily="18" charset="0"/>
                  </a:rPr>
                  <a:t>ρ</a:t>
                </a: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 = 2100;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=1100;</a:t>
                </a:r>
              </a:p>
              <a:p>
                <a:pPr>
                  <a:buNone/>
                </a:pP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Lx=Ly=0.3m; </a:t>
                </a:r>
                <a:r>
                  <a:rPr lang="el-GR" sz="28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t = 100s; one node;</a:t>
                </a:r>
              </a:p>
              <a:p>
                <a:pPr>
                  <a:buNone/>
                </a:pP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Find T1 at t = 100s.  Use the implicit </a:t>
                </a:r>
              </a:p>
              <a:p>
                <a:pPr>
                  <a:buNone/>
                </a:pP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method. </a:t>
                </a:r>
              </a:p>
              <a:p>
                <a:pPr>
                  <a:buNone/>
                </a:pPr>
                <a:endParaRPr lang="en-US" dirty="0" smtClean="0"/>
              </a:p>
              <a:p>
                <a:pPr>
                  <a:buNone/>
                </a:pPr>
                <a:endParaRPr lang="en-US" dirty="0" smtClean="0"/>
              </a:p>
              <a:p>
                <a:pPr>
                  <a:buNone/>
                </a:pPr>
                <a:r>
                  <a:rPr lang="en-US" dirty="0" smtClean="0"/>
                  <a:t>  </a:t>
                </a:r>
              </a:p>
              <a:p>
                <a:pPr>
                  <a:buNone/>
                </a:pPr>
                <a:endParaRPr lang="en-US" dirty="0" smtClean="0"/>
              </a:p>
              <a:p>
                <a:pPr>
                  <a:buNone/>
                </a:pPr>
                <a:r>
                  <a:rPr lang="en-US" dirty="0" smtClean="0"/>
                  <a:t> 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18939"/>
                <a:ext cx="8229600" cy="4705662"/>
              </a:xfrm>
              <a:blipFill rotWithShape="1">
                <a:blip r:embed="rId2"/>
                <a:stretch>
                  <a:fillRect l="-1481" t="-1295" b="-1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L9-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1789" y="1064302"/>
            <a:ext cx="2882211" cy="4437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6746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09667" y="1663908"/>
            <a:ext cx="697565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clc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; clear</a:t>
            </a:r>
          </a:p>
          <a:p>
            <a:pPr>
              <a:buNone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rho=2100; k=0.8;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cv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=1100; aLf=k/(rho*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cv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);  </a:t>
            </a:r>
          </a:p>
          <a:p>
            <a:pPr>
              <a:buNone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Lx=0.3;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dx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=Lx/2;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dt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=100;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dxs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dx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*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dx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; </a:t>
            </a:r>
          </a:p>
          <a:p>
            <a:pPr>
              <a:buNone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r=aLf*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dt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/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dxs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; %dimensionless aspect ratio parameter</a:t>
            </a:r>
          </a:p>
          <a:p>
            <a:pPr>
              <a:buNone/>
            </a:pP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Tp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=20; </a:t>
            </a:r>
          </a:p>
          <a:p>
            <a:pPr>
              <a:buNone/>
            </a:pPr>
            <a:r>
              <a:rPr lang="pt-BR" sz="3200" dirty="0" smtClean="0">
                <a:latin typeface="Cambria Math" pitchFamily="18" charset="0"/>
                <a:ea typeface="Cambria Math" pitchFamily="18" charset="0"/>
              </a:rPr>
              <a:t>T=(Tp+ r*(1000+3*20))/(1+4*r) </a:t>
            </a:r>
          </a:p>
          <a:p>
            <a:pPr>
              <a:buNone/>
            </a:pPr>
            <a:r>
              <a:rPr lang="pt-BR" sz="3200" dirty="0" smtClean="0">
                <a:latin typeface="Cambria Math" pitchFamily="18" charset="0"/>
                <a:ea typeface="Cambria Math" pitchFamily="18" charset="0"/>
              </a:rPr>
              <a:t>  % = 21.5C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4361" y="404734"/>
            <a:ext cx="6071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Answer: 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80879" y="749508"/>
            <a:ext cx="265325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At t = 200s, T is likely to be higher than 23C or lower?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Up Arrow 5"/>
          <p:cNvSpPr/>
          <p:nvPr/>
        </p:nvSpPr>
        <p:spPr>
          <a:xfrm>
            <a:off x="7045377" y="3611830"/>
            <a:ext cx="1094282" cy="18296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4542020" y="1364105"/>
            <a:ext cx="1558977" cy="67455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2202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5600" y="375920"/>
            <a:ext cx="8321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Answer: (cont’d)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55600" y="1280160"/>
                <a:ext cx="8168640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3200" dirty="0"/>
                  <a:t>T</a:t>
                </a:r>
                <a:r>
                  <a:rPr lang="en-US" sz="3200" dirty="0" smtClean="0"/>
                  <a:t>he increase in T from T(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) </m:t>
                    </m:r>
                  </m:oMath>
                </a14:m>
                <a:r>
                  <a:rPr lang="en-US" sz="3200" dirty="0" smtClean="0"/>
                  <a:t>to T(2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3200" dirty="0" smtClean="0"/>
                  <a:t> is likely to be slightly less than the increase in T from T(0) to T(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).</m:t>
                    </m:r>
                  </m:oMath>
                </a14:m>
                <a:r>
                  <a:rPr lang="en-US" sz="3200" dirty="0" smtClean="0"/>
                  <a:t> In most of the transient conduction problems, the change in T is most drastic initially. 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endParaRPr lang="en-US" sz="32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3200" dirty="0" smtClean="0"/>
                  <a:t>Very much like the passion</a:t>
                </a:r>
              </a:p>
              <a:p>
                <a:r>
                  <a:rPr lang="en-US" sz="3200" dirty="0"/>
                  <a:t> </a:t>
                </a:r>
                <a:r>
                  <a:rPr lang="en-US" sz="3200" dirty="0" smtClean="0"/>
                  <a:t>  at the first sight, decaying</a:t>
                </a:r>
              </a:p>
              <a:p>
                <a:r>
                  <a:rPr lang="en-US" sz="3200" dirty="0"/>
                  <a:t> </a:t>
                </a:r>
                <a:r>
                  <a:rPr lang="en-US" sz="3200" dirty="0" smtClean="0"/>
                  <a:t>  with time….. </a:t>
                </a:r>
                <a:endParaRPr lang="en-US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00" y="1280160"/>
                <a:ext cx="8168640" cy="4524315"/>
              </a:xfrm>
              <a:prstGeom prst="rect">
                <a:avLst/>
              </a:prstGeom>
              <a:blipFill rotWithShape="1">
                <a:blip r:embed="rId2"/>
                <a:stretch>
                  <a:fillRect l="-1642" t="-1617" r="-1418" b="-3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760" y="3698748"/>
            <a:ext cx="3020934" cy="1899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71189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4773" y="194872"/>
            <a:ext cx="846944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Explicit Method and Implicit Method</a:t>
            </a:r>
            <a:r>
              <a:rPr lang="en-US" sz="36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6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694480" y="1612900"/>
            <a:ext cx="3877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44774" y="1064303"/>
                <a:ext cx="5876144" cy="5586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Consider a small copper plate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placed in the outer space. 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m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cv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(T –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Tp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) = 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</a:rPr>
                  <a:t>εσ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320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/>
                                <a:ea typeface="Cambria Math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/>
                                <a:ea typeface="Cambria Math" pitchFamily="18" charset="0"/>
                              </a:rPr>
                              <m:t>𝑝</m:t>
                            </m:r>
                          </m:sub>
                        </m:sSub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(1)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( explicit )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                                              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m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cv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(T –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Tp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) = 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</a:rPr>
                  <a:t>εσ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   (2) 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( implicit )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                                              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Solving Eq. (1) is easier.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Solving Eq. (2) is more stable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774" y="1064303"/>
                <a:ext cx="5876144" cy="5586081"/>
              </a:xfrm>
              <a:prstGeom prst="rect">
                <a:avLst/>
              </a:prstGeom>
              <a:blipFill rotWithShape="1">
                <a:blip r:embed="rId2"/>
                <a:stretch>
                  <a:fillRect l="-2700" t="-1419" b="-26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6685613" y="2813229"/>
            <a:ext cx="2128603" cy="19979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7555043" y="1993692"/>
            <a:ext cx="59960" cy="8195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615003" y="3013023"/>
            <a:ext cx="329784" cy="5996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806249" y="3761485"/>
            <a:ext cx="32312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/>
              <a:t>Tp</a:t>
            </a:r>
            <a:r>
              <a:rPr lang="en-US" sz="2400" dirty="0"/>
              <a:t>: temperature at the previous time </a:t>
            </a:r>
            <a:r>
              <a:rPr lang="en-US" sz="2400" dirty="0" smtClean="0"/>
              <a:t>step</a:t>
            </a:r>
          </a:p>
          <a:p>
            <a:endParaRPr lang="en-US" sz="2400" dirty="0" smtClean="0"/>
          </a:p>
          <a:p>
            <a:r>
              <a:rPr lang="en-US" sz="2400" dirty="0" smtClean="0"/>
              <a:t>T </a:t>
            </a:r>
            <a:r>
              <a:rPr lang="en-US" sz="2400" dirty="0"/>
              <a:t>: temperature at the current time step.</a:t>
            </a:r>
          </a:p>
        </p:txBody>
      </p:sp>
    </p:spTree>
    <p:extLst>
      <p:ext uri="{BB962C8B-B14F-4D97-AF65-F5344CB8AC3E}">
        <p14:creationId xmlns:p14="http://schemas.microsoft.com/office/powerpoint/2010/main" val="414991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54636" y="419725"/>
                <a:ext cx="8184630" cy="57554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 smtClean="0">
                    <a:latin typeface="Cambria Math" pitchFamily="18" charset="0"/>
                    <a:ea typeface="Cambria Math" pitchFamily="18" charset="0"/>
                  </a:rPr>
                  <a:t>Biot Number, Bi</a:t>
                </a:r>
              </a:p>
              <a:p>
                <a:pPr algn="ctr"/>
                <a:endParaRPr lang="en-US" sz="4000" b="1" dirty="0" smtClean="0"/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definition: Bi = h L /k 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h=100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-K,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  k= 1 W/m-K, L = 0.1m 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 Bi = 10 </a:t>
                </a:r>
                <a:r>
                  <a:rPr lang="en-US" sz="3200" dirty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(LC model Invalid) </a:t>
                </a:r>
                <a:endParaRPr lang="en-US" sz="3200" dirty="0" smtClean="0">
                  <a:latin typeface="Cambria Math" pitchFamily="18" charset="0"/>
                  <a:ea typeface="Cambria Math" pitchFamily="18" charset="0"/>
                  <a:sym typeface="Wingdings" pitchFamily="2" charset="2"/>
                </a:endParaRPr>
              </a:p>
              <a:p>
                <a:pPr>
                  <a:buFont typeface="Arial" pitchFamily="34" charset="0"/>
                  <a:buChar char="•"/>
                </a:pPr>
                <a:endParaRPr lang="en-US" sz="3200" dirty="0" smtClean="0">
                  <a:latin typeface="Cambria Math" pitchFamily="18" charset="0"/>
                  <a:ea typeface="Cambria Math" pitchFamily="18" charset="0"/>
                  <a:sym typeface="Wingdings" pitchFamily="2" charset="2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h = 1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sym typeface="Wingdings" pitchFamily="2" charset="2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sym typeface="Wingdings" pitchFamily="2" charset="2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-K,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  k= 100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W/m-K, L = 0.1m 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Bi = 0.001 </a:t>
                </a:r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(LC model valid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)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636" y="419725"/>
                <a:ext cx="8184630" cy="5755422"/>
              </a:xfrm>
              <a:prstGeom prst="rect">
                <a:avLst/>
              </a:prstGeom>
              <a:blipFill rotWithShape="1">
                <a:blip r:embed="rId2"/>
                <a:stretch>
                  <a:fillRect l="-1713" t="-1907" b="-25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547" y="2059695"/>
            <a:ext cx="3291919" cy="24754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792" y="239844"/>
            <a:ext cx="846109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 10-minute Classroom Interactive Question</a:t>
            </a:r>
            <a:br>
              <a:rPr lang="en-US" sz="4000" b="1" dirty="0" smtClean="0">
                <a:latin typeface="Cambria Math" pitchFamily="18" charset="0"/>
                <a:ea typeface="Cambria Math" pitchFamily="18" charset="0"/>
              </a:rPr>
            </a:br>
            <a:endParaRPr lang="en-US" sz="4000" b="1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4000" b="1" dirty="0" smtClean="0"/>
          </a:p>
          <a:p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277793" y="1723869"/>
                <a:ext cx="6093028" cy="4643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Take a can of Coke out from the refrigerator. After 2∆t, find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T_coke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. Relevant data include: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m=0.28 kg, cv=4180 J/kg-K, h=4.8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-K, A=0.01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=25C,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T_init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= 5C, 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t=200s.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Use the simple explicit method.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793" y="1723869"/>
                <a:ext cx="6093028" cy="4643194"/>
              </a:xfrm>
              <a:prstGeom prst="rect">
                <a:avLst/>
              </a:prstGeom>
              <a:blipFill rotWithShape="1">
                <a:blip r:embed="rId2"/>
                <a:stretch>
                  <a:fillRect l="-2603" t="-1708" b="-9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930" y="1310640"/>
            <a:ext cx="2774950" cy="3699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91934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9626" y="133319"/>
            <a:ext cx="789981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Answer: </a:t>
            </a:r>
          </a:p>
          <a:p>
            <a:endParaRPr lang="en-US" sz="3200" dirty="0" smtClean="0"/>
          </a:p>
          <a:p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 smtClean="0"/>
          </a:p>
          <a:p>
            <a:pPr marL="342900" indent="-342900"/>
            <a:endParaRPr lang="en-US" sz="3200" dirty="0" smtClean="0"/>
          </a:p>
          <a:p>
            <a:pPr marL="342900" indent="-342900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4498" y="3087974"/>
            <a:ext cx="77049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764499" y="1094282"/>
            <a:ext cx="609350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clc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; clear</a:t>
            </a:r>
          </a:p>
          <a:p>
            <a:r>
              <a:rPr lang="pt-BR" sz="3200" dirty="0" smtClean="0">
                <a:latin typeface="Cambria Math" pitchFamily="18" charset="0"/>
                <a:ea typeface="Cambria Math" pitchFamily="18" charset="0"/>
              </a:rPr>
              <a:t>m=.28; cv=4180; h=4.8; </a:t>
            </a:r>
          </a:p>
          <a:p>
            <a:r>
              <a:rPr lang="pt-BR" sz="3200" dirty="0" smtClean="0">
                <a:latin typeface="Cambria Math" pitchFamily="18" charset="0"/>
                <a:ea typeface="Cambria Math" pitchFamily="18" charset="0"/>
              </a:rPr>
              <a:t>A=0.01; </a:t>
            </a:r>
          </a:p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Tinf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=25;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Tp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=5;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dt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=200;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c1=h*A*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dt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/(m*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cv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);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T=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Tp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+ c1*(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Tinf-Tp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) % 5.164C</a:t>
            </a:r>
          </a:p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Tp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T; % remember to update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Tp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T=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Tp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+ c1*(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Tinf-Tp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) % 5.3267C </a:t>
            </a:r>
          </a:p>
          <a:p>
            <a:endParaRPr lang="en-US" sz="32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280" y="623782"/>
            <a:ext cx="2707640" cy="2562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9685" y="419725"/>
            <a:ext cx="831954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Why Stirring the Food?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/>
          </a:p>
          <a:p>
            <a:endParaRPr lang="en-US" sz="3200" dirty="0" smtClean="0">
              <a:sym typeface="Wingdings" pitchFamily="2" charset="2"/>
            </a:endParaRPr>
          </a:p>
          <a:p>
            <a:endParaRPr lang="en-US" sz="3200" dirty="0" smtClean="0">
              <a:sym typeface="Wingdings" pitchFamily="2" charset="2"/>
            </a:endParaRPr>
          </a:p>
          <a:p>
            <a:r>
              <a:rPr lang="en-US" sz="3200" dirty="0" smtClean="0">
                <a:sym typeface="Wingdings" pitchFamily="2" charset="2"/>
              </a:rPr>
              <a:t>                </a:t>
            </a:r>
            <a:endParaRPr lang="en-US" sz="3200" dirty="0"/>
          </a:p>
        </p:txBody>
      </p:sp>
      <p:pic>
        <p:nvPicPr>
          <p:cNvPr id="5" name="Picture 4" descr="L7-4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518" y="1408216"/>
            <a:ext cx="7129072" cy="447004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04538" y="449705"/>
                <a:ext cx="7779895" cy="4370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 smtClean="0">
                    <a:latin typeface="Cambria Math" pitchFamily="18" charset="0"/>
                    <a:ea typeface="Cambria Math" pitchFamily="18" charset="0"/>
                  </a:rPr>
                  <a:t>Governing Equations for T1 and T2</a:t>
                </a:r>
              </a:p>
              <a:p>
                <a:endParaRPr lang="en-US" dirty="0" smtClean="0"/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m cv (T1 – T1p)/∆t =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𝑞</m:t>
                        </m:r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′′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𝑝𝑎𝑛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– A k (T1 – T2)/∆x,</a:t>
                </a:r>
              </a:p>
              <a:p>
                <a:endParaRPr lang="en-US" sz="24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m </a:t>
                </a:r>
                <a:r>
                  <a:rPr lang="en-US" sz="2400" dirty="0" err="1" smtClean="0">
                    <a:latin typeface="Cambria Math" pitchFamily="18" charset="0"/>
                    <a:ea typeface="Cambria Math" pitchFamily="18" charset="0"/>
                  </a:rPr>
                  <a:t>cv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(T2 – T2p)/</a:t>
                </a:r>
                <a:r>
                  <a:rPr lang="el-GR" sz="24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t = A k (T1 – T2)/</a:t>
                </a:r>
                <a:r>
                  <a:rPr lang="el-GR" sz="24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x. </a:t>
                </a:r>
              </a:p>
              <a:p>
                <a:endParaRPr lang="en-US" sz="24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with stirring:  T1 = 37.4C and T2 = 34.5C 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                          (more uniform)</a:t>
                </a:r>
              </a:p>
              <a:p>
                <a:endParaRPr lang="en-US" sz="24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without stirring:  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  T1 = 46.5C and T2 = 25.4</a:t>
                </a:r>
                <a:r>
                  <a:rPr lang="en-US" sz="2800" dirty="0" smtClean="0"/>
                  <a:t>C</a:t>
                </a:r>
                <a:endParaRPr lang="en-US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538" y="449705"/>
                <a:ext cx="7779895" cy="4370427"/>
              </a:xfrm>
              <a:prstGeom prst="rect">
                <a:avLst/>
              </a:prstGeom>
              <a:blipFill rotWithShape="1">
                <a:blip r:embed="rId2"/>
                <a:stretch>
                  <a:fillRect l="-2821" t="-2510" r="-862" b="-36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033" y="3510280"/>
            <a:ext cx="2783840" cy="2087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4616" y="494675"/>
            <a:ext cx="7674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k Does Not Play a Role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4616" y="1514007"/>
            <a:ext cx="8034728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In lumped-capacitance systems, k does not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appear.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k has been assumed to be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relatively large, such that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T is uniform inside the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 system.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160" y="2646680"/>
            <a:ext cx="3055620" cy="20370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DDD4311782FF468A963DFBA391B13E" ma:contentTypeVersion="0" ma:contentTypeDescription="Create a new document." ma:contentTypeScope="" ma:versionID="b99b73510c99976b7ab90eb2c9bbc6bb">
  <xsd:schema xmlns:xsd="http://www.w3.org/2001/XMLSchema" xmlns:xs="http://www.w3.org/2001/XMLSchema" xmlns:p="http://schemas.microsoft.com/office/2006/metadata/properties" xmlns:ns2="5c85acdc-a394-4ae0-8c72-fb4a95b3d573" targetNamespace="http://schemas.microsoft.com/office/2006/metadata/properties" ma:root="true" ma:fieldsID="31aaa0b4ae9cd19e456eed59d59799cc" ns2:_="">
    <xsd:import namespace="5c85acdc-a394-4ae0-8c72-fb4a95b3d57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85acdc-a394-4ae0-8c72-fb4a95b3d57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c85acdc-a394-4ae0-8c72-fb4a95b3d573">FV3TYEPWNNQC-385-462</_dlc_DocId>
    <_dlc_DocIdUrl xmlns="5c85acdc-a394-4ae0-8c72-fb4a95b3d573">
      <Url>http://sharepoint/marketing/edu/book_prog/teaching_kits/_layouts/DocIdRedir.aspx?ID=FV3TYEPWNNQC-385-462</Url>
      <Description>FV3TYEPWNNQC-385-462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D12E2E-194E-49EB-9043-0F48024DFE55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A4233C44-4431-47BD-B1C7-FB79C068FF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85acdc-a394-4ae0-8c72-fb4a95b3d5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F8A915B-D8EC-44D6-B5B0-5E901B898C2F}">
  <ds:schemaRefs>
    <ds:schemaRef ds:uri="http://schemas.microsoft.com/office/2006/metadata/properties"/>
    <ds:schemaRef ds:uri="http://schemas.microsoft.com/office/infopath/2007/PartnerControls"/>
    <ds:schemaRef ds:uri="5c85acdc-a394-4ae0-8c72-fb4a95b3d573"/>
  </ds:schemaRefs>
</ds:datastoreItem>
</file>

<file path=customXml/itemProps4.xml><?xml version="1.0" encoding="utf-8"?>
<ds:datastoreItem xmlns:ds="http://schemas.openxmlformats.org/officeDocument/2006/customXml" ds:itemID="{372B43B2-E7F8-422C-AA4B-32F1E7D993B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5755</TotalTime>
  <Words>1061</Words>
  <Application>Microsoft Office PowerPoint</Application>
  <PresentationFormat>On-screen Show (4:3)</PresentationFormat>
  <Paragraphs>215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Temperature History of the Fin</vt:lpstr>
      <vt:lpstr>10-minute Classroom Interactive Question</vt:lpstr>
      <vt:lpstr>Answer: </vt:lpstr>
      <vt:lpstr>Benefits of Using MATLAB Codes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10-minute Classroom Interactive Question</vt:lpstr>
      <vt:lpstr>PowerPoint Presentation</vt:lpstr>
      <vt:lpstr>PowerPoint Presentation</vt:lpstr>
    </vt:vector>
  </TitlesOfParts>
  <Company>University Readers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 Busch</dc:creator>
  <cp:lastModifiedBy>Ye Cheng</cp:lastModifiedBy>
  <cp:revision>201</cp:revision>
  <dcterms:created xsi:type="dcterms:W3CDTF">2012-05-17T16:53:02Z</dcterms:created>
  <dcterms:modified xsi:type="dcterms:W3CDTF">2012-07-30T20:36:13Z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9b382f4e-081b-41ce-a1f3-055607d34d98</vt:lpwstr>
  </property>
  <property fmtid="{D5CDD505-2E9C-101B-9397-08002B2CF9AE}" pid="3" name="ContentTypeId">
    <vt:lpwstr>0x0101006BDDD4311782FF468A963DFBA391B13E</vt:lpwstr>
  </property>
</Properties>
</file>