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8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31.xml" ContentType="application/vnd.openxmlformats-officedocument.presentationml.slide+xml"/>
  <Override PartName="/ppt/slides/slide9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30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29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257" r:id="rId2"/>
    <p:sldId id="279" r:id="rId3"/>
    <p:sldId id="273" r:id="rId4"/>
    <p:sldId id="271" r:id="rId5"/>
    <p:sldId id="258" r:id="rId6"/>
    <p:sldId id="274" r:id="rId7"/>
    <p:sldId id="259" r:id="rId8"/>
    <p:sldId id="278" r:id="rId9"/>
    <p:sldId id="275" r:id="rId10"/>
    <p:sldId id="276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299" r:id="rId31"/>
    <p:sldId id="300" r:id="rId32"/>
    <p:sldId id="301" r:id="rId33"/>
    <p:sldId id="302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88" autoAdjust="0"/>
  </p:normalViewPr>
  <p:slideViewPr>
    <p:cSldViewPr snapToGrid="0" snapToObjects="1">
      <p:cViewPr>
        <p:scale>
          <a:sx n="80" d="100"/>
          <a:sy n="80" d="100"/>
        </p:scale>
        <p:origin x="-594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ustomXml" Target="../customXml/item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customXml" Target="../customXml/item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2E501-EBE3-49C8-B555-1A458FCFABE6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3A4F2-37C3-4B86-9413-65B3280F5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890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3A4F2-37C3-4B86-9413-65B3280F583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3A4F2-37C3-4B86-9413-65B3280F583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3A4F2-37C3-4B86-9413-65B3280F583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3A4F2-37C3-4B86-9413-65B3280F583F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3A4F2-37C3-4B86-9413-65B3280F583F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3A4F2-37C3-4B86-9413-65B3280F583F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itle_1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" y="462"/>
            <a:ext cx="91381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630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874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089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main_1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33" b="60238"/>
          <a:stretch>
            <a:fillRect/>
          </a:stretch>
        </p:blipFill>
        <p:spPr>
          <a:xfrm>
            <a:off x="0" y="8164"/>
            <a:ext cx="9138198" cy="1469571"/>
          </a:xfrm>
          <a:prstGeom prst="rect">
            <a:avLst/>
          </a:prstGeom>
        </p:spPr>
      </p:pic>
      <p:pic>
        <p:nvPicPr>
          <p:cNvPr id="8" name="Picture 7" descr="ppt_title_tex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381" y="5772151"/>
            <a:ext cx="2370184" cy="88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498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18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764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20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48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862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613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6/21/2012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15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396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20769" y="179882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Chapter 13 Forced-Convection Internal Flows (I) 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9567" y="1693890"/>
            <a:ext cx="721026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Outline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two flow regimes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simple algebraic equations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for the developing regime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analytical result for the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fully-developed regime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applications </a:t>
            </a:r>
            <a:endParaRPr lang="en-US" sz="3200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363" y="2190008"/>
            <a:ext cx="3115990" cy="23369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4991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932" y="179882"/>
            <a:ext cx="90390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Main Difference between Boundary- Layer Flows and Developing Channel Flows?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14597" y="2398426"/>
                <a:ext cx="7989757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In developing channel flows, uc (equivalent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𝑢</m:t>
                        </m:r>
                      </m:e>
                      <m:sub>
                        <m:r>
                          <a:rPr lang="en-US" sz="320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in B-L flows) increases from um to 1.5 um. Hence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dp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/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dx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≠ 0.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</a:t>
                </a:r>
              </a:p>
              <a:p>
                <a:endParaRPr lang="en-US" sz="32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597" y="2398426"/>
                <a:ext cx="7989757" cy="2554545"/>
              </a:xfrm>
              <a:prstGeom prst="rect">
                <a:avLst/>
              </a:prstGeom>
              <a:blipFill rotWithShape="1">
                <a:blip r:embed="rId2"/>
                <a:stretch>
                  <a:fillRect l="-1985" t="-3103" r="-2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L13-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5107" y="4029046"/>
            <a:ext cx="4050623" cy="256804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20769" y="179882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Chapter 14 Forced-Convection Internal Flows (II) 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705" y="1693890"/>
            <a:ext cx="742013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Outline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find an analytical solution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definition of T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m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Why do we need T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m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? </a:t>
            </a:r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justify ∂T/∂x = const. 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for the case of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q’’s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= const.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Note that ∂T/∂x ≠ const.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for the case of Ts = const. </a:t>
            </a:r>
            <a:endParaRPr lang="en-US" sz="3200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778" y="2042556"/>
            <a:ext cx="3194462" cy="2395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15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66750" y="434715"/>
            <a:ext cx="7577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Analytical Solution Is Possible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66750" y="1364106"/>
                <a:ext cx="7577840" cy="4643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It is not easy to find an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analytical solution for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a heat-convection problem.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</a:br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steady state, v ≈ 0, and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the conduction in the x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direction is negligible.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u ∂T/∂x = 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α</a:t>
                </a:r>
                <a:r>
                  <a:rPr lang="en-US" sz="3200" dirty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320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𝜕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T/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𝑦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. </a:t>
                </a:r>
                <a:endParaRPr lang="en-US" sz="3200" dirty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750" y="1364106"/>
                <a:ext cx="7577840" cy="4643194"/>
              </a:xfrm>
              <a:prstGeom prst="rect">
                <a:avLst/>
              </a:prstGeom>
              <a:blipFill rotWithShape="1">
                <a:blip r:embed="rId2"/>
                <a:stretch>
                  <a:fillRect l="-1770" t="-1708" b="-9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channel_flow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9711" y="2989914"/>
            <a:ext cx="3475732" cy="212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303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4852" y="284813"/>
            <a:ext cx="85144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∂T/∂x = constant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646" y="1244184"/>
            <a:ext cx="819962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If not, it is difficult to find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T(x, y) analytically.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Conditions for ∂T/∂x = const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. </a:t>
            </a:r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to be true are: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(a)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q’’s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= const.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(b) 𝜃 = (T- Ts)/(</a:t>
            </a:r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T</a:t>
            </a:r>
            <a:r>
              <a:rPr lang="en-US" sz="2400" dirty="0" smtClean="0">
                <a:latin typeface="Cambria Math"/>
                <a:ea typeface="Cambria Math"/>
                <a:cs typeface="Arial" pitchFamily="34" charset="0"/>
              </a:rPr>
              <a:t>m</a:t>
            </a:r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 – Ts) </a:t>
            </a:r>
          </a:p>
          <a:p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             = a function of y only.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 Incidentally, (b) is known</a:t>
            </a:r>
          </a:p>
          <a:p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  to be thermally fully developed.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476" y="1077928"/>
            <a:ext cx="2806643" cy="30309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6068291" y="4263242"/>
            <a:ext cx="28738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want “excitement”, not “constant”!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0460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471" y="185980"/>
            <a:ext cx="8601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Why Is Tm Introduced?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263471" y="1270862"/>
                <a:ext cx="8601560" cy="44430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𝑇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𝑚</m:t>
                        </m:r>
                      </m:sub>
                    </m:sSub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𝑢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=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0</m:t>
                        </m:r>
                      </m:sub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𝑏</m:t>
                        </m:r>
                      </m:sup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𝑇𝑢</m:t>
                        </m:r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 </m:t>
                        </m:r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𝑑𝑦</m:t>
                        </m:r>
                      </m:e>
                    </m:nary>
                  </m:oMath>
                </a14:m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/b 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Be careful. It is NOT: </a:t>
                </a:r>
              </a:p>
              <a:p>
                <a:endParaRPr lang="en-US" sz="3200" dirty="0" smtClean="0">
                  <a:latin typeface="Cambria Math"/>
                  <a:ea typeface="Cambria Math"/>
                  <a:cs typeface="Arial" pitchFamily="34" charset="0"/>
                  <a:sym typeface="Wingdings" pitchFamily="2" charset="2"/>
                </a:endParaRPr>
              </a:p>
              <a:p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𝑇</m:t>
                        </m:r>
                      </m:e>
                      <m:sub>
                        <m:r>
                          <a:rPr lang="en-US" sz="3200" i="1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𝑚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  <a:ea typeface="Cambria Math" pitchFamily="18" charset="0"/>
                        <a:cs typeface="Arial" pitchFamily="34" charset="0"/>
                      </a:rPr>
                      <m:t> </m:t>
                    </m:r>
                  </m:oMath>
                </a14:m>
                <a:r>
                  <a:rPr lang="en-US" sz="3200" dirty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=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3200" i="1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3200" i="1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0</m:t>
                        </m:r>
                      </m:sub>
                      <m:sup>
                        <m:r>
                          <a:rPr lang="en-US" sz="3200" i="1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𝑏</m:t>
                        </m:r>
                      </m:sup>
                      <m:e>
                        <m:r>
                          <a:rPr lang="en-US" sz="3200" i="1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𝑇𝑑𝑦</m:t>
                        </m:r>
                      </m:e>
                    </m:nary>
                  </m:oMath>
                </a14:m>
                <a:r>
                  <a:rPr lang="en-US" sz="3200" dirty="0">
                    <a:latin typeface="Cambria Math"/>
                    <a:ea typeface="Cambria Math"/>
                    <a:cs typeface="Arial" pitchFamily="34" charset="0"/>
                  </a:rPr>
                  <a:t>/b</a:t>
                </a:r>
                <a:endParaRPr lang="en-US" sz="3200" dirty="0" smtClean="0">
                  <a:latin typeface="Cambria Math"/>
                  <a:ea typeface="Cambria Math"/>
                  <a:cs typeface="Arial" pitchFamily="34" charset="0"/>
                  <a:sym typeface="Wingdings" pitchFamily="2" charset="2"/>
                </a:endParaRPr>
              </a:p>
              <a:p>
                <a:endParaRPr lang="en-US" sz="3200" dirty="0" smtClean="0">
                  <a:latin typeface="Cambria Math"/>
                  <a:ea typeface="Cambria Math"/>
                  <a:cs typeface="Arial" pitchFamily="34" charset="0"/>
                  <a:sym typeface="Wingdings" pitchFamily="2" charset="2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enthalpy rate carried </a:t>
                </a: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/>
                </a:r>
                <a:b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</a:b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  by the </a:t>
                </a: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fluid in the channel </a:t>
                </a:r>
              </a:p>
              <a:p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 =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3200" i="1" smtClean="0">
                            <a:latin typeface="Cambria Math"/>
                            <a:ea typeface="Cambria Math"/>
                            <a:cs typeface="Arial" pitchFamily="34" charset="0"/>
                            <a:sym typeface="Wingdings" pitchFamily="2" charset="2"/>
                          </a:rPr>
                        </m:ctrlPr>
                      </m:acc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  <a:cs typeface="Arial" pitchFamily="34" charset="0"/>
                            <a:sym typeface="Wingdings" pitchFamily="2" charset="2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dirty="0" smtClean="0">
                            <a:latin typeface="Cambria Math"/>
                            <a:ea typeface="Cambria Math"/>
                            <a:cs typeface="Arial" pitchFamily="34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latin typeface="Cambria Math"/>
                            <a:ea typeface="Cambria Math"/>
                            <a:cs typeface="Arial" pitchFamily="34" charset="0"/>
                            <a:sym typeface="Wingdings" pitchFamily="2" charset="2"/>
                          </a:rPr>
                          <m:t>𝑐</m:t>
                        </m:r>
                      </m:e>
                      <m:sub>
                        <m:r>
                          <a:rPr lang="en-US" sz="3200" b="0" i="1" dirty="0" smtClean="0">
                            <a:latin typeface="Cambria Math"/>
                            <a:ea typeface="Cambria Math"/>
                            <a:cs typeface="Arial" pitchFamily="34" charset="0"/>
                            <a:sym typeface="Wingdings" pitchFamily="2" charset="2"/>
                          </a:rPr>
                          <m:t>𝑝</m:t>
                        </m:r>
                      </m:sub>
                    </m:sSub>
                    <m:sSub>
                      <m:sSubPr>
                        <m:ctrlPr>
                          <a:rPr lang="en-US" sz="3200" i="1" dirty="0" smtClean="0">
                            <a:latin typeface="Cambria Math"/>
                            <a:ea typeface="Cambria Math"/>
                            <a:cs typeface="Arial" pitchFamily="34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latin typeface="Cambria Math"/>
                            <a:ea typeface="Cambria Math"/>
                            <a:cs typeface="Arial" pitchFamily="34" charset="0"/>
                            <a:sym typeface="Wingdings" pitchFamily="2" charset="2"/>
                          </a:rPr>
                          <m:t>𝑇</m:t>
                        </m:r>
                      </m:e>
                      <m:sub>
                        <m:r>
                          <a:rPr lang="en-US" sz="3200" b="0" i="1" dirty="0" smtClean="0">
                            <a:latin typeface="Cambria Math"/>
                            <a:ea typeface="Cambria Math"/>
                            <a:cs typeface="Arial" pitchFamily="34" charset="0"/>
                            <a:sym typeface="Wingdings" pitchFamily="2" charset="2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)</a:t>
                </a:r>
                <a:endParaRPr lang="en-US" sz="3200" dirty="0" smtClean="0">
                  <a:latin typeface="Arial" pitchFamily="34" charset="0"/>
                  <a:cs typeface="Arial" pitchFamily="34" charset="0"/>
                  <a:sym typeface="Wingdings" pitchFamily="2" charset="2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471" y="1270862"/>
                <a:ext cx="8601560" cy="4443011"/>
              </a:xfrm>
              <a:prstGeom prst="rect">
                <a:avLst/>
              </a:prstGeom>
              <a:blipFill rotWithShape="1">
                <a:blip r:embed="rId2"/>
                <a:stretch>
                  <a:fillRect l="-1559" b="-24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307" y="1187982"/>
            <a:ext cx="4393870" cy="32954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5" name="Straight Arrow Connector 4"/>
          <p:cNvCxnSpPr/>
          <p:nvPr/>
        </p:nvCxnSpPr>
        <p:spPr>
          <a:xfrm flipV="1">
            <a:off x="6828312" y="1864426"/>
            <a:ext cx="154379" cy="29688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237018" y="5016087"/>
            <a:ext cx="3776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Do we mean “rate” or “rat”?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935581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" y="419725"/>
            <a:ext cx="90232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 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699401"/>
            <a:ext cx="7927674" cy="424419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noProof="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1" y="1127611"/>
            <a:ext cx="828206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It is a good logical problem.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Let us adopt a procedure,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called, method of genetic chart,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to work on this problem.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endParaRPr lang="en-US" sz="3200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1" y="239843"/>
            <a:ext cx="82820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Justification of ∂T/∂x=constant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174" y="3664577"/>
            <a:ext cx="4180114" cy="3020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4030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9626" y="1573967"/>
            <a:ext cx="7899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69626" y="1573966"/>
            <a:ext cx="815464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fact1a: definition of 𝜃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fact1b: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q’’s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= constant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fact1c: 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q’’s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= - </a:t>
            </a:r>
            <a:r>
              <a:rPr lang="el-GR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ρ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cp b u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m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dT</a:t>
            </a:r>
            <a:r>
              <a:rPr lang="en-US" sz="24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m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/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dx</a:t>
            </a:r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endParaRPr lang="en-US" sz="3200" dirty="0" smtClean="0">
              <a:latin typeface="Cambria Math"/>
              <a:ea typeface="Cambria Math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 These are given conditions.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 We shall call them facts of</a:t>
            </a:r>
          </a:p>
          <a:p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   the first generation</a:t>
            </a:r>
            <a:endParaRPr lang="en-US" sz="3200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9626" y="539646"/>
            <a:ext cx="78998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Facts of the 1</a:t>
            </a:r>
            <a:r>
              <a:rPr lang="en-US" sz="4000" b="1" baseline="30000" dirty="0" smtClean="0">
                <a:latin typeface="Cambria Math" pitchFamily="18" charset="0"/>
                <a:ea typeface="Cambria Math" pitchFamily="18" charset="0"/>
              </a:rPr>
              <a:t>st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 Generation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Picture 4" descr="Old_But_All_with_colo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6855" y="4662670"/>
            <a:ext cx="3332293" cy="19909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89635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9764" y="314793"/>
            <a:ext cx="83195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A Fact of the 2</a:t>
            </a:r>
            <a:r>
              <a:rPr lang="en-US" sz="4000" b="1" baseline="300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nd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Generation (F1a) 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9764" y="1022680"/>
            <a:ext cx="820461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If we differentiate 𝜃 with respect to x,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. e.,</a:t>
            </a:r>
          </a:p>
          <a:p>
            <a:r>
              <a:rPr lang="en-US" sz="3200" dirty="0" smtClean="0">
                <a:latin typeface="Cambria Math"/>
                <a:ea typeface="Cambria Math"/>
              </a:rPr>
              <a:t>   𝜃 (T</a:t>
            </a:r>
            <a:r>
              <a:rPr lang="en-US" sz="2000" dirty="0" smtClean="0">
                <a:latin typeface="Cambria Math"/>
                <a:ea typeface="Cambria Math"/>
              </a:rPr>
              <a:t>m</a:t>
            </a:r>
            <a:r>
              <a:rPr lang="en-US" sz="3200" dirty="0" smtClean="0">
                <a:latin typeface="Cambria Math"/>
                <a:ea typeface="Cambria Math"/>
              </a:rPr>
              <a:t> – Ts) = T – Ts,</a:t>
            </a:r>
          </a:p>
          <a:p>
            <a:r>
              <a:rPr lang="en-US" sz="3200" dirty="0" smtClean="0">
                <a:latin typeface="Cambria Math"/>
                <a:ea typeface="Cambria Math"/>
              </a:rPr>
              <a:t>  we obtain</a:t>
            </a:r>
            <a:endParaRPr lang="en-US" sz="32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    (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dT</a:t>
            </a:r>
            <a:r>
              <a:rPr lang="en-US" sz="2000" dirty="0" err="1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m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/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dx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 –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dTs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/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dx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) 𝜃 =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dT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/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dx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 –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dTs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/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dx</a:t>
            </a:r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  <a:sym typeface="Wingdings" pitchFamily="2" charset="2"/>
            </a:endParaRP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  or we can write</a:t>
            </a:r>
          </a:p>
          <a:p>
            <a:endParaRPr lang="en-US" sz="3200" dirty="0" smtClean="0">
              <a:latin typeface="Cambria Math"/>
              <a:ea typeface="Cambria Math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/>
                <a:ea typeface="Cambria Math"/>
                <a:cs typeface="Arial" pitchFamily="34" charset="0"/>
                <a:sym typeface="Wingdings" pitchFamily="2" charset="2"/>
              </a:rPr>
              <a:t> F1a  F2a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897" y="3275321"/>
            <a:ext cx="2416792" cy="329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7857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699401"/>
            <a:ext cx="7927674" cy="424419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332510" y="1383197"/>
                <a:ext cx="8481706" cy="4031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If we differentiate 𝜃 </a:t>
                </a:r>
              </a:p>
              <a:p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 with respect to 𝜉 (=y/b),</a:t>
                </a:r>
              </a:p>
              <a:p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 we obtain</a:t>
                </a:r>
              </a:p>
              <a:p>
                <a:endParaRPr lang="en-US" sz="3200" dirty="0" smtClean="0">
                  <a:latin typeface="Cambria Math"/>
                  <a:ea typeface="Cambria Math"/>
                  <a:cs typeface="Arial" pitchFamily="34" charset="0"/>
                  <a:sym typeface="Wingdings" pitchFamily="2" charset="2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  <a:sym typeface="Wingdings" pitchFamily="2" charset="2"/>
                          </a:rPr>
                          <m:t>𝑇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  <a:sym typeface="Wingdings" pitchFamily="2" charset="2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 – Ts) d𝜃/d𝜉 </a:t>
                </a: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= b ∂T/∂y </a:t>
                </a:r>
              </a:p>
              <a:p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 or we can write</a:t>
                </a:r>
              </a:p>
              <a:p>
                <a:endParaRPr lang="en-US" sz="3200" dirty="0" smtClean="0">
                  <a:latin typeface="Cambria Math"/>
                  <a:ea typeface="Cambria Math"/>
                  <a:cs typeface="Arial" pitchFamily="34" charset="0"/>
                  <a:sym typeface="Wingdings" pitchFamily="2" charset="2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F1a  F2b </a:t>
                </a:r>
                <a:endParaRPr lang="en-US" sz="32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510" y="1383197"/>
                <a:ext cx="8481706" cy="4031873"/>
              </a:xfrm>
              <a:prstGeom prst="rect">
                <a:avLst/>
              </a:prstGeom>
              <a:blipFill rotWithShape="1">
                <a:blip r:embed="rId2"/>
                <a:stretch>
                  <a:fillRect l="-1653" t="-1967" b="-40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0" y="32978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A Fact of the 2</a:t>
            </a:r>
            <a:r>
              <a:rPr lang="en-US" sz="4000" b="1" baseline="300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nd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Generation (F2b)  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262" y="1699401"/>
            <a:ext cx="3458597" cy="25939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89517" y="4572001"/>
            <a:ext cx="3800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Hmm, </a:t>
            </a:r>
            <a:r>
              <a:rPr lang="en-US" sz="2800" dirty="0" err="1" smtClean="0"/>
              <a:t>Zekey</a:t>
            </a:r>
            <a:r>
              <a:rPr lang="en-US" sz="2800" dirty="0" smtClean="0"/>
              <a:t> or </a:t>
            </a:r>
            <a:r>
              <a:rPr lang="en-US" sz="2800" dirty="0" err="1" smtClean="0"/>
              <a:t>Donbra</a:t>
            </a:r>
            <a:r>
              <a:rPr lang="en-US" sz="2800" dirty="0" smtClean="0"/>
              <a:t>?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9603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94675"/>
            <a:ext cx="89641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A Fact of the 2</a:t>
            </a:r>
            <a:r>
              <a:rPr lang="en-US" sz="4000" b="1" baseline="300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nd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Generation (F2c)  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9744" y="1514007"/>
            <a:ext cx="8364512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Because </a:t>
            </a:r>
            <a:r>
              <a:rPr lang="en-US" sz="3200" dirty="0" smtClean="0">
                <a:latin typeface="Cambria Math"/>
                <a:ea typeface="Cambria Math"/>
              </a:rPr>
              <a:t>𝜃 is a function of 𝜉 only,</a:t>
            </a:r>
          </a:p>
          <a:p>
            <a:r>
              <a:rPr lang="en-US" sz="3200" dirty="0" smtClean="0">
                <a:latin typeface="Cambria Math"/>
                <a:ea typeface="Cambria Math"/>
              </a:rPr>
              <a:t>   we obtain</a:t>
            </a:r>
          </a:p>
          <a:p>
            <a:endParaRPr lang="en-US" sz="3200" dirty="0" smtClean="0">
              <a:latin typeface="Cambria Math"/>
              <a:ea typeface="Cambria Math"/>
            </a:endParaRPr>
          </a:p>
          <a:p>
            <a:r>
              <a:rPr lang="en-US" sz="3200" dirty="0" smtClean="0">
                <a:latin typeface="Cambria Math"/>
                <a:ea typeface="Cambria Math"/>
              </a:rPr>
              <a:t>  (d𝜃/d𝜉)</a:t>
            </a:r>
            <a:r>
              <a:rPr lang="en-US" sz="2400" dirty="0" smtClean="0">
                <a:latin typeface="Cambria Math"/>
                <a:ea typeface="Cambria Math"/>
              </a:rPr>
              <a:t>𝜉=1</a:t>
            </a:r>
            <a:r>
              <a:rPr lang="en-US" sz="3200" dirty="0" smtClean="0">
                <a:latin typeface="Cambria Math"/>
                <a:ea typeface="Cambria Math"/>
              </a:rPr>
              <a:t> is a pure number.</a:t>
            </a:r>
          </a:p>
          <a:p>
            <a:r>
              <a:rPr lang="en-US" sz="3200" dirty="0" smtClean="0">
                <a:latin typeface="Cambria Math"/>
                <a:ea typeface="Cambria Math"/>
              </a:rPr>
              <a:t>     ( 𝜉=1 is at the wall, or y=b)</a:t>
            </a:r>
          </a:p>
          <a:p>
            <a:endParaRPr lang="en-US" sz="3200" dirty="0" smtClean="0">
              <a:latin typeface="Cambria Math"/>
              <a:ea typeface="Cambria Math"/>
            </a:endParaRPr>
          </a:p>
          <a:p>
            <a:endParaRPr lang="en-US" sz="3200" dirty="0" smtClean="0">
              <a:latin typeface="Cambria Math"/>
              <a:ea typeface="Cambria Math"/>
            </a:endParaRPr>
          </a:p>
          <a:p>
            <a:r>
              <a:rPr lang="en-US" sz="3200" dirty="0" smtClean="0">
                <a:latin typeface="Cambria Math"/>
                <a:ea typeface="Cambria Math"/>
              </a:rPr>
              <a:t>                       </a:t>
            </a:r>
            <a:r>
              <a:rPr lang="en-US" sz="7200" dirty="0" smtClean="0">
                <a:latin typeface="Cambria Math"/>
                <a:ea typeface="Cambria Math"/>
              </a:rPr>
              <a:t>- 2.0586</a:t>
            </a:r>
            <a:endParaRPr lang="en-US" sz="72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4047344" y="3462728"/>
            <a:ext cx="329784" cy="15889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377128" y="4721902"/>
            <a:ext cx="1648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such as: </a:t>
            </a:r>
            <a:endParaRPr lang="en-US" sz="280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524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13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0" y="1768839"/>
            <a:ext cx="7308017" cy="364261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6750" y="644577"/>
            <a:ext cx="7577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Two Flow Regimes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4871" y="599607"/>
            <a:ext cx="8664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Facts of 3</a:t>
            </a:r>
            <a:r>
              <a:rPr lang="en-US" sz="4000" b="1" baseline="300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rd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, 4</a:t>
            </a:r>
            <a:r>
              <a:rPr lang="en-US" sz="4000" b="1" baseline="300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th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, and 5</a:t>
            </a:r>
            <a:r>
              <a:rPr lang="en-US" sz="4000" b="1" baseline="300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th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Generations   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4715" y="1708879"/>
            <a:ext cx="8229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3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rd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generation: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  T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m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– T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must be a constant.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</a:br>
            <a:endParaRPr lang="en-US" sz="3200" dirty="0" smtClean="0">
              <a:latin typeface="Cambria Math" pitchFamily="18" charset="0"/>
              <a:ea typeface="Cambria Math" pitchFamily="18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4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th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generation: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 ∂T/∂x =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dT</a:t>
            </a:r>
            <a:r>
              <a:rPr lang="en-US" sz="2400" dirty="0" err="1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/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dx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=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dT</a:t>
            </a:r>
            <a:r>
              <a:rPr lang="en-US" sz="2400" dirty="0" err="1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m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/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dx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/>
            </a:r>
            <a:b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</a:br>
            <a:endParaRPr lang="en-US" sz="3200" dirty="0" smtClean="0">
              <a:latin typeface="Cambria Math" pitchFamily="18" charset="0"/>
              <a:ea typeface="Cambria Math" pitchFamily="18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5</a:t>
            </a:r>
            <a:r>
              <a:rPr lang="en-US" sz="3200" baseline="300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th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generation: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∂T/∂x = constant.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023" y="2781438"/>
            <a:ext cx="3598223" cy="2392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055179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695" y="344774"/>
            <a:ext cx="80047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 Genetic Chart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695" y="1768839"/>
            <a:ext cx="77948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F1a        F2a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F1b        F2b           F3            F4           F5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F1c         F2c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364105" y="2083633"/>
            <a:ext cx="419725" cy="149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364105" y="2098623"/>
            <a:ext cx="629587" cy="85443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364105" y="2098623"/>
            <a:ext cx="629587" cy="17238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364105" y="3237875"/>
            <a:ext cx="899410" cy="16339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2263515" y="3237875"/>
            <a:ext cx="1304144" cy="16339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593298" y="2953062"/>
            <a:ext cx="97436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593298" y="2083633"/>
            <a:ext cx="2458387" cy="8694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3987384" y="2953062"/>
            <a:ext cx="124418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989351" y="4323384"/>
            <a:ext cx="2578308" cy="12529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3567659" y="3237875"/>
            <a:ext cx="2848131" cy="23384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5651292" y="2953062"/>
            <a:ext cx="76449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43406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793" y="284813"/>
            <a:ext cx="84544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10-Minute Classroom Interactive Question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646" y="2128603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9646" y="1993850"/>
            <a:ext cx="8229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Consider two fluid chunks: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fluid chunk 1: u1 = 5 m/s, T1 = 20C;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fluid chunk 2: u2 = 3 m/s, T2 = 40C;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What is the value of T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m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? 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989351" y="4557010"/>
            <a:ext cx="674557" cy="43471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89351" y="5606321"/>
            <a:ext cx="674557" cy="4197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663908" y="4796852"/>
            <a:ext cx="95937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" idx="6"/>
          </p:cNvCxnSpPr>
          <p:nvPr/>
        </p:nvCxnSpPr>
        <p:spPr>
          <a:xfrm>
            <a:off x="1663908" y="5816184"/>
            <a:ext cx="59960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663907" y="4991725"/>
            <a:ext cx="38974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u1 = 5 m/s, T1 = 20C </a:t>
            </a:r>
            <a:endParaRPr lang="en-US" sz="28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63908" y="6026046"/>
            <a:ext cx="3897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u2 = 3 m/s, T2 = 40C</a:t>
            </a:r>
            <a:endParaRPr lang="en-US" sz="280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9615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4656" y="1334125"/>
            <a:ext cx="78998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3200" dirty="0" smtClean="0">
              <a:latin typeface="Cambria Math"/>
              <a:ea typeface="Cambria Math"/>
              <a:cs typeface="Arial" pitchFamily="34" charset="0"/>
            </a:endParaRPr>
          </a:p>
          <a:p>
            <a:pPr>
              <a:buNone/>
            </a:pPr>
            <a:endParaRPr lang="pt-BR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4361" y="404734"/>
            <a:ext cx="6071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Answer: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4656" y="1334125"/>
            <a:ext cx="789981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clc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; clear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n = 2;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u1=5; T1=20; u2=3; T2=40;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um = (u1+u2)/2; 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Tm = (u1*T1 + u2*T2)/(n*um)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% = 27.5C   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% NOT 30C  </a:t>
            </a:r>
            <a:endParaRPr lang="en-US" dirty="0" smtClean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5803" y="4045399"/>
            <a:ext cx="3203184" cy="24266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950317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20769" y="179882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Chapter 15 Forced-Convection Internal Flows (III) 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59567" y="1693890"/>
                <a:ext cx="7210269" cy="4031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Outline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An Analytical Procedure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to Find Nu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Dimensionless Governing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 Equation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Logical Steps: </a:t>
                </a: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𝜃 </a:t>
                </a: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 recover T</a:t>
                </a:r>
              </a:p>
              <a:p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  find (∂T/∂</a:t>
                </a: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y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/>
                            <a:cs typeface="Arial" pitchFamily="34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  <a:cs typeface="Arial" pitchFamily="34" charset="0"/>
                            <a:sym typeface="Wingdings" pitchFamily="2" charset="2"/>
                          </a:rPr>
                          <m:t>)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/>
                            <a:cs typeface="Arial" pitchFamily="34" charset="0"/>
                            <a:sym typeface="Wingdings" pitchFamily="2" charset="2"/>
                          </a:rPr>
                          <m:t>𝑦</m:t>
                        </m:r>
                        <m:r>
                          <a:rPr lang="en-US" sz="3200" b="0" i="1" smtClean="0">
                            <a:latin typeface="Cambria Math"/>
                            <a:ea typeface="Cambria Math"/>
                            <a:cs typeface="Arial" pitchFamily="34" charset="0"/>
                            <a:sym typeface="Wingdings" pitchFamily="2" charset="2"/>
                          </a:rPr>
                          <m:t>=</m:t>
                        </m:r>
                        <m:r>
                          <a:rPr lang="en-US" sz="3200" b="0" i="1" smtClean="0">
                            <a:latin typeface="Cambria Math"/>
                            <a:ea typeface="Cambria Math"/>
                            <a:cs typeface="Arial" pitchFamily="34" charset="0"/>
                            <a:sym typeface="Wingdings" pitchFamily="2" charset="2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</a:t>
                </a: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 </a:t>
                </a:r>
                <a:r>
                  <a:rPr lang="en-US" sz="3200" dirty="0" err="1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q’</a:t>
                </a:r>
                <a:r>
                  <a:rPr lang="en-US" sz="3200" dirty="0" err="1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’s</a:t>
                </a:r>
                <a:r>
                  <a:rPr lang="en-US" sz="3200" dirty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</a:t>
                </a: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 </a:t>
                </a: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h  Nu 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Applications </a:t>
                </a:r>
                <a:endParaRPr lang="en-US" sz="3200" dirty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567" y="1693890"/>
                <a:ext cx="7210269" cy="4031873"/>
              </a:xfrm>
              <a:prstGeom prst="rect">
                <a:avLst/>
              </a:prstGeom>
              <a:blipFill rotWithShape="1">
                <a:blip r:embed="rId2"/>
                <a:stretch>
                  <a:fillRect l="-2113" t="-1967" b="-49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777" y="1503321"/>
            <a:ext cx="3384468" cy="25383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9102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4715" y="454572"/>
            <a:ext cx="82445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Dimensionless Governing Equation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54833" y="1603169"/>
                <a:ext cx="7989757" cy="4643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G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320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𝜉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 – 1)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𝑑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𝜃/d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320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𝜉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,</a:t>
                </a:r>
              </a:p>
              <a:p>
                <a:endParaRPr lang="en-US" sz="3200" dirty="0" smtClean="0">
                  <a:latin typeface="Cambria Math"/>
                  <a:ea typeface="Cambria Math"/>
                  <a:cs typeface="Arial" pitchFamily="34" charset="0"/>
                </a:endParaRPr>
              </a:p>
              <a:p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where </a:t>
                </a:r>
                <a:b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</a:b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G = - 1.5(u</a:t>
                </a:r>
                <a:r>
                  <a:rPr lang="en-US" sz="2400" dirty="0" smtClean="0">
                    <a:latin typeface="Cambria Math"/>
                    <a:ea typeface="Cambria Math"/>
                    <a:cs typeface="Arial" pitchFamily="34" charset="0"/>
                  </a:rPr>
                  <a:t>m</a:t>
                </a: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 b/</a:t>
                </a:r>
                <a:r>
                  <a:rPr lang="el-GR" sz="3200" dirty="0" smtClean="0">
                    <a:latin typeface="Cambria Math"/>
                    <a:ea typeface="Cambria Math"/>
                    <a:cs typeface="Arial" pitchFamily="34" charset="0"/>
                  </a:rPr>
                  <a:t>α</a:t>
                </a: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)(b/∆T)(</a:t>
                </a:r>
                <a:r>
                  <a:rPr lang="en-US" sz="3200" dirty="0" err="1" smtClean="0">
                    <a:latin typeface="Cambria Math"/>
                    <a:ea typeface="Cambria Math"/>
                    <a:cs typeface="Arial" pitchFamily="34" charset="0"/>
                  </a:rPr>
                  <a:t>dT</a:t>
                </a: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/dx)</a:t>
                </a:r>
                <a:b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</a:b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   = constant, </a:t>
                </a:r>
              </a:p>
              <a:p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  𝜉 = y/b,</a:t>
                </a:r>
              </a:p>
              <a:p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ΔT = T</a:t>
                </a:r>
                <a:r>
                  <a:rPr lang="en-US" sz="2400" dirty="0" smtClean="0">
                    <a:latin typeface="Cambria Math"/>
                    <a:ea typeface="Cambria Math"/>
                    <a:cs typeface="Arial" pitchFamily="34" charset="0"/>
                  </a:rPr>
                  <a:t>m</a:t>
                </a: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 – Ts.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 How did we find the equation</a:t>
                </a:r>
              </a:p>
              <a:p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  above? Practice, practice, and practice.  </a:t>
                </a:r>
                <a:endParaRPr lang="en-US" sz="3200" dirty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833" y="1603169"/>
                <a:ext cx="7989757" cy="4643194"/>
              </a:xfrm>
              <a:prstGeom prst="rect">
                <a:avLst/>
              </a:prstGeom>
              <a:blipFill rotWithShape="1">
                <a:blip r:embed="rId2"/>
                <a:stretch>
                  <a:fillRect l="-1985" t="-1706" b="-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039" y="1227743"/>
            <a:ext cx="2900987" cy="193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7590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4852" y="284813"/>
            <a:ext cx="85144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The Solution of </a:t>
            </a:r>
            <a:r>
              <a:rPr lang="en-US" sz="4000" b="1" dirty="0" smtClean="0">
                <a:latin typeface="Cambria Math"/>
                <a:ea typeface="Cambria Math"/>
                <a:cs typeface="Arial" pitchFamily="34" charset="0"/>
              </a:rPr>
              <a:t>𝜃 Profile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39646" y="1244184"/>
                <a:ext cx="7854846" cy="37814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4000" dirty="0" smtClean="0"/>
                  <a:t> </a:t>
                </a:r>
                <a:r>
                  <a:rPr lang="en-US" sz="4000" dirty="0" smtClean="0">
                    <a:latin typeface="Cambria Math" pitchFamily="18" charset="0"/>
                    <a:ea typeface="Cambria Math" pitchFamily="18" charset="0"/>
                  </a:rPr>
                  <a:t>After algebra, we obtain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/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𝜃 = 3.0878(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320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𝜉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/12 -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320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𝜉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/2 + 5/12).</a:t>
                </a:r>
              </a:p>
              <a:p>
                <a:endParaRPr lang="en-US" sz="3200" dirty="0" smtClean="0">
                  <a:latin typeface="Cambria Math"/>
                  <a:ea typeface="Cambria Math"/>
                  <a:cs typeface="Arial" pitchFamily="34" charset="0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 At 𝜉=1, 𝜃=0 as expected. </a:t>
                </a:r>
              </a:p>
              <a:p>
                <a:pPr>
                  <a:buFont typeface="Arial" pitchFamily="34" charset="0"/>
                  <a:buChar char="•"/>
                </a:pPr>
                <a:endParaRPr lang="en-US" sz="3200" dirty="0" smtClean="0">
                  <a:latin typeface="Cambria Math"/>
                  <a:ea typeface="Cambria Math"/>
                  <a:cs typeface="Arial" pitchFamily="34" charset="0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 Also, 𝜃</a:t>
                </a:r>
                <a:r>
                  <a:rPr lang="en-US" sz="2000" dirty="0" smtClean="0">
                    <a:latin typeface="Cambria Math"/>
                    <a:ea typeface="Cambria Math"/>
                    <a:cs typeface="Arial" pitchFamily="34" charset="0"/>
                  </a:rPr>
                  <a:t>m</a:t>
                </a: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 = 1</a:t>
                </a:r>
                <a:r>
                  <a:rPr lang="en-US" sz="3200" dirty="0">
                    <a:latin typeface="Cambria Math"/>
                    <a:ea typeface="Cambria Math"/>
                    <a:cs typeface="Arial" pitchFamily="34" charset="0"/>
                  </a:rPr>
                  <a:t> </a:t>
                </a: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by definition.</a:t>
                </a:r>
                <a:endParaRPr lang="en-US" sz="32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646" y="1244184"/>
                <a:ext cx="7854846" cy="3781420"/>
              </a:xfrm>
              <a:prstGeom prst="rect">
                <a:avLst/>
              </a:prstGeom>
              <a:blipFill rotWithShape="1">
                <a:blip r:embed="rId2"/>
                <a:stretch>
                  <a:fillRect l="-2484" t="-3226" b="-12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011" y="3096543"/>
            <a:ext cx="3410857" cy="25581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38909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471" y="185980"/>
            <a:ext cx="8601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Find Nu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63471" y="893866"/>
                <a:ext cx="8601560" cy="5509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Logical Steps: 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start with </a:t>
                </a: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</a:rPr>
                  <a:t>𝜃 </a:t>
                </a: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 recover T</a:t>
                </a:r>
              </a:p>
              <a:p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  find (∂T/∂y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/>
                            <a:cs typeface="Arial" pitchFamily="34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  <a:cs typeface="Arial" pitchFamily="34" charset="0"/>
                            <a:sym typeface="Wingdings" pitchFamily="2" charset="2"/>
                          </a:rPr>
                          <m:t>)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/>
                            <a:cs typeface="Arial" pitchFamily="34" charset="0"/>
                            <a:sym typeface="Wingdings" pitchFamily="2" charset="2"/>
                          </a:rPr>
                          <m:t>𝑦</m:t>
                        </m:r>
                        <m:r>
                          <a:rPr lang="en-US" sz="3200" b="0" i="1" smtClean="0">
                            <a:latin typeface="Cambria Math"/>
                            <a:ea typeface="Cambria Math"/>
                            <a:cs typeface="Arial" pitchFamily="34" charset="0"/>
                            <a:sym typeface="Wingdings" pitchFamily="2" charset="2"/>
                          </a:rPr>
                          <m:t>=</m:t>
                        </m:r>
                        <m:r>
                          <a:rPr lang="en-US" sz="3200" b="0" i="1" smtClean="0">
                            <a:latin typeface="Cambria Math"/>
                            <a:ea typeface="Cambria Math"/>
                            <a:cs typeface="Arial" pitchFamily="34" charset="0"/>
                            <a:sym typeface="Wingdings" pitchFamily="2" charset="2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 </a:t>
                </a:r>
                <a:r>
                  <a:rPr lang="en-US" sz="3200" dirty="0" err="1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q’’s</a:t>
                </a:r>
                <a:endParaRPr lang="en-US" sz="3200" dirty="0" smtClean="0">
                  <a:latin typeface="Cambria Math"/>
                  <a:ea typeface="Cambria Math"/>
                  <a:cs typeface="Arial" pitchFamily="34" charset="0"/>
                  <a:sym typeface="Wingdings" pitchFamily="2" charset="2"/>
                </a:endParaRPr>
              </a:p>
              <a:p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  h  Nu. </a:t>
                </a:r>
                <a:b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</a:b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Sometimes finding 𝜃 is</a:t>
                </a:r>
              </a:p>
              <a:p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 a job belonging to </a:t>
                </a:r>
              </a:p>
              <a:p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 applied mathematicians</a:t>
                </a:r>
              </a:p>
              <a:p>
                <a:r>
                  <a:rPr lang="en-US" sz="3200" dirty="0" smtClean="0">
                    <a:latin typeface="Cambria Math"/>
                    <a:ea typeface="Cambria Math"/>
                    <a:cs typeface="Arial" pitchFamily="34" charset="0"/>
                    <a:sym typeface="Wingdings" pitchFamily="2" charset="2"/>
                  </a:rPr>
                  <a:t>  or programmers.  </a:t>
                </a:r>
              </a:p>
              <a:p>
                <a:endParaRPr lang="en-US" sz="3200" dirty="0" smtClean="0">
                  <a:latin typeface="Cambria Math"/>
                  <a:ea typeface="Cambria Math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471" y="893866"/>
                <a:ext cx="8601560" cy="5509200"/>
              </a:xfrm>
              <a:prstGeom prst="rect">
                <a:avLst/>
              </a:prstGeom>
              <a:blipFill rotWithShape="1">
                <a:blip r:embed="rId2"/>
                <a:stretch>
                  <a:fillRect l="-1559" t="-14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556" y="1352341"/>
            <a:ext cx="2392423" cy="35737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739134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4656" y="1334125"/>
            <a:ext cx="78998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3200" dirty="0" smtClean="0">
              <a:latin typeface="Cambria Math"/>
              <a:ea typeface="Cambria Math"/>
              <a:cs typeface="Arial" pitchFamily="34" charset="0"/>
            </a:endParaRPr>
          </a:p>
          <a:p>
            <a:pPr>
              <a:buNone/>
            </a:pPr>
            <a:endParaRPr lang="pt-BR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4656" y="404734"/>
            <a:ext cx="78998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Detailed Procedure of Finding Nu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4656" y="1334125"/>
            <a:ext cx="7899815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(a) T = Ts + </a:t>
            </a:r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𝜃</a:t>
            </a:r>
            <a:r>
              <a:rPr lang="el-GR" sz="3200" dirty="0" smtClean="0">
                <a:latin typeface="Cambria Math"/>
                <a:ea typeface="Cambria Math"/>
                <a:cs typeface="Arial" pitchFamily="34" charset="0"/>
              </a:rPr>
              <a:t>Δ</a:t>
            </a:r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T, where</a:t>
            </a:r>
          </a:p>
          <a:p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      ∆T = T</a:t>
            </a:r>
            <a:r>
              <a:rPr lang="en-US" sz="2400" dirty="0" smtClean="0">
                <a:latin typeface="Cambria Math"/>
                <a:ea typeface="Cambria Math"/>
                <a:cs typeface="Arial" pitchFamily="34" charset="0"/>
              </a:rPr>
              <a:t>m</a:t>
            </a:r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 – T</a:t>
            </a:r>
            <a:r>
              <a:rPr lang="en-US" sz="2400" dirty="0" smtClean="0">
                <a:latin typeface="Cambria Math"/>
                <a:ea typeface="Cambria Math"/>
                <a:cs typeface="Arial" pitchFamily="34" charset="0"/>
              </a:rPr>
              <a:t>s, </a:t>
            </a:r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 </a:t>
            </a:r>
          </a:p>
          <a:p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(b) ∂T/∂y = (d𝜃/d𝜉)∆T/b,</a:t>
            </a:r>
          </a:p>
          <a:p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(c) (∂T/∂y)</a:t>
            </a:r>
            <a:r>
              <a:rPr lang="en-US" sz="2000" dirty="0" smtClean="0">
                <a:latin typeface="Cambria Math"/>
                <a:ea typeface="Cambria Math"/>
                <a:cs typeface="Arial" pitchFamily="34" charset="0"/>
              </a:rPr>
              <a:t>y=b</a:t>
            </a:r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 = (d𝜃/d𝜉)</a:t>
            </a:r>
            <a:r>
              <a:rPr lang="en-US" sz="2000" dirty="0" smtClean="0">
                <a:latin typeface="Cambria Math"/>
                <a:ea typeface="Cambria Math"/>
                <a:cs typeface="Arial" pitchFamily="34" charset="0"/>
              </a:rPr>
              <a:t>𝜉=1</a:t>
            </a:r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∆T/b,</a:t>
            </a:r>
          </a:p>
          <a:p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(d) (∂T/∂y)</a:t>
            </a:r>
            <a:r>
              <a:rPr lang="en-US" sz="2000" dirty="0" smtClean="0">
                <a:latin typeface="Cambria Math"/>
                <a:ea typeface="Cambria Math"/>
                <a:cs typeface="Arial" pitchFamily="34" charset="0"/>
              </a:rPr>
              <a:t>y=b</a:t>
            </a:r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 = - 2.0586∆T/b,</a:t>
            </a:r>
          </a:p>
          <a:p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(e) </a:t>
            </a:r>
            <a:r>
              <a:rPr lang="en-US" sz="3200" dirty="0" err="1" smtClean="0">
                <a:latin typeface="Cambria Math"/>
                <a:ea typeface="Cambria Math"/>
                <a:cs typeface="Arial" pitchFamily="34" charset="0"/>
              </a:rPr>
              <a:t>q’’</a:t>
            </a:r>
            <a:r>
              <a:rPr lang="en-US" sz="2000" dirty="0" err="1" smtClean="0">
                <a:latin typeface="Cambria Math"/>
                <a:ea typeface="Cambria Math"/>
                <a:cs typeface="Arial" pitchFamily="34" charset="0"/>
              </a:rPr>
              <a:t>s</a:t>
            </a:r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 = - k (∂T/∂y)</a:t>
            </a:r>
            <a:r>
              <a:rPr lang="en-US" sz="2000" dirty="0" smtClean="0">
                <a:latin typeface="Cambria Math"/>
                <a:ea typeface="Cambria Math"/>
                <a:cs typeface="Arial" pitchFamily="34" charset="0"/>
              </a:rPr>
              <a:t>y=b</a:t>
            </a:r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 ,</a:t>
            </a:r>
          </a:p>
          <a:p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(f) h = </a:t>
            </a:r>
            <a:r>
              <a:rPr lang="en-US" sz="3200" dirty="0" err="1" smtClean="0">
                <a:latin typeface="Cambria Math"/>
                <a:ea typeface="Cambria Math"/>
                <a:cs typeface="Arial" pitchFamily="34" charset="0"/>
              </a:rPr>
              <a:t>q’’s</a:t>
            </a:r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/</a:t>
            </a:r>
            <a:r>
              <a:rPr lang="el-GR" sz="3200" dirty="0" smtClean="0">
                <a:latin typeface="Cambria Math"/>
                <a:ea typeface="Cambria Math"/>
                <a:cs typeface="Arial" pitchFamily="34" charset="0"/>
              </a:rPr>
              <a:t>Δ</a:t>
            </a:r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T = 2.0586k/b,</a:t>
            </a:r>
          </a:p>
          <a:p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(g) Nu = </a:t>
            </a:r>
            <a:r>
              <a:rPr lang="en-US" sz="3200" dirty="0" err="1" smtClean="0">
                <a:latin typeface="Cambria Math"/>
                <a:ea typeface="Cambria Math"/>
                <a:cs typeface="Arial" pitchFamily="34" charset="0"/>
              </a:rPr>
              <a:t>hb</a:t>
            </a:r>
            <a:r>
              <a:rPr lang="en-US" sz="3200" dirty="0" smtClean="0">
                <a:latin typeface="Cambria Math"/>
                <a:ea typeface="Cambria Math"/>
                <a:cs typeface="Arial" pitchFamily="34" charset="0"/>
              </a:rPr>
              <a:t>/k = 2.0586.</a:t>
            </a:r>
          </a:p>
          <a:p>
            <a:endParaRPr lang="en-US" dirty="0" smtClean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6820525" y="1798820"/>
            <a:ext cx="1603946" cy="332781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4053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" y="419725"/>
            <a:ext cx="90232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 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699401"/>
            <a:ext cx="7927674" cy="424419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noProof="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1" y="1127611"/>
            <a:ext cx="8282065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The detailed procedure in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the previous slide is a 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job for engineers.  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Without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nondimensionalization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/>
            </a:r>
            <a:b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 (Ndm), the procedure of finding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T(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x,y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) directly is quite cumbersome.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one more evidence of the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advantage of using Ndm </a:t>
            </a:r>
          </a:p>
          <a:p>
            <a:endParaRPr lang="en-US" sz="3200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1" y="239843"/>
            <a:ext cx="82820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Post-Processing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244" y="1234489"/>
            <a:ext cx="2711134" cy="2268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86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4852" y="284813"/>
            <a:ext cx="85144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Use Staggered Grid in Developing Regime 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646" y="1963711"/>
            <a:ext cx="785484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A big issue for incompressible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flows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cumbersome but rendering 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the coefficient matrix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non-singular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beyond the scope  </a:t>
            </a:r>
          </a:p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   </a:t>
            </a:r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staggered_gri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4170" y="1608252"/>
            <a:ext cx="2414978" cy="4123134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9626" y="1573967"/>
            <a:ext cx="7899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9804" y="1289154"/>
            <a:ext cx="84244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We have two independent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 equations: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pPr marL="514350" indent="-514350">
              <a:buAutoNum type="alphaLcParenBoth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Nu = 2.0586 </a:t>
            </a:r>
          </a:p>
          <a:p>
            <a:pPr marL="514350" indent="-514350"/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(for the case of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q’’s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= const)</a:t>
            </a:r>
          </a:p>
          <a:p>
            <a:pPr marL="514350" indent="-514350"/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pPr marL="514350" indent="-514350"/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(b)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q’’s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= - (</a:t>
            </a:r>
            <a:r>
              <a:rPr lang="el-GR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ρ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cp b u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m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)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dT</a:t>
            </a:r>
            <a:r>
              <a:rPr lang="en-US" sz="20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m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/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dx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</a:t>
            </a:r>
            <a:endParaRPr lang="en-US" sz="3200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9508" y="284813"/>
            <a:ext cx="77199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Applications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776" y="1410195"/>
            <a:ext cx="2757500" cy="34183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635945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793" y="284813"/>
            <a:ext cx="84544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10-Minute Classroom Interactive Question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646" y="2128603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14793" y="1993850"/>
                <a:ext cx="8454453" cy="41507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Consider a thermally fully developed water flow. Relevant data include: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b = 0.01m; L=5m, Z=1m;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k = 0.61; 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ρ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=1000; cp=4180;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𝜈 = 9.5e-7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𝑚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/s; 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um = 0.04m/s;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Tm_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in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=20C; Ts_in = 90C; 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Find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q’’s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and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Ts_exit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</a:t>
                </a:r>
                <a:endParaRPr lang="en-US" dirty="0" smtClean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793" y="1993850"/>
                <a:ext cx="8454453" cy="4150752"/>
              </a:xfrm>
              <a:prstGeom prst="rect">
                <a:avLst/>
              </a:prstGeom>
              <a:blipFill rotWithShape="1">
                <a:blip r:embed="rId3"/>
                <a:stretch>
                  <a:fillRect l="-1875" t="-1909" b="-10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1663907" y="4991725"/>
            <a:ext cx="38974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28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1350" y="2830463"/>
            <a:ext cx="3433848" cy="2287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527248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4616" y="179882"/>
            <a:ext cx="79897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Answer: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4616" y="887768"/>
            <a:ext cx="798975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clc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; clear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% heating of the water flow and qs=constant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b=0.01; Lx=5; Z=1; % geometry of the channel </a:t>
            </a:r>
          </a:p>
          <a:p>
            <a:r>
              <a:rPr lang="nl-NL" sz="2800" dirty="0" smtClean="0">
                <a:latin typeface="Cambria Math" pitchFamily="18" charset="0"/>
                <a:ea typeface="Cambria Math" pitchFamily="18" charset="0"/>
              </a:rPr>
              <a:t>k=0.61; rho=1000; cp=4180; aLf=k/(rho*cp);nu=9.5e-7;%fluid properties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um=0.04; Tm_in=20; Ts_in=90; % flow conditions 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pr=nu/aLf; re=um*b/nu; %=421.05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Pe=pr*re; Nu=2.0586;  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% calculation of the problem </a:t>
            </a:r>
          </a:p>
          <a:p>
            <a:r>
              <a:rPr lang="nl-NL" sz="2800" dirty="0" smtClean="0">
                <a:latin typeface="Cambria Math" pitchFamily="18" charset="0"/>
                <a:ea typeface="Cambria Math" pitchFamily="18" charset="0"/>
              </a:rPr>
              <a:t>Qs = Nu*k*Lx*Z*(Tm_in - Ts_in)/b % = -43.95 </a:t>
            </a:r>
            <a:r>
              <a:rPr lang="nl-NL" sz="3200" dirty="0" smtClean="0">
                <a:latin typeface="Cambria Math" pitchFamily="18" charset="0"/>
                <a:ea typeface="Cambria Math" pitchFamily="18" charset="0"/>
              </a:rPr>
              <a:t>kW 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mflow = rho*b*Z*um; </a:t>
            </a:r>
          </a:p>
          <a:p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Tm_ex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 Tm_in - Qs/(mflow*cp)% =46.2865C</a:t>
            </a:r>
          </a:p>
          <a:p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Ts_ex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 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Tm_ex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+ Ts_in - Tm_in % = 116.2865C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768" y="3552206"/>
            <a:ext cx="1233550" cy="123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8985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9626" y="509666"/>
            <a:ext cx="78098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Comments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9626" y="1693889"/>
            <a:ext cx="78098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We have two independent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equations. Therefore, we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can only afford to have two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unknowns.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In principle, two variables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among b, L, u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, T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_in,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</a:t>
            </a:r>
            <a:r>
              <a:rPr lang="en-US" sz="2000" dirty="0" err="1" smtClean="0">
                <a:latin typeface="Cambria Math" pitchFamily="18" charset="0"/>
                <a:ea typeface="Cambria Math" pitchFamily="18" charset="0"/>
              </a:rPr>
              <a:t>m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_exit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, Ts_in, and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Ts_exit</a:t>
            </a:r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can all be unknowns.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893" y="1592283"/>
            <a:ext cx="3151683" cy="236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194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3471" y="0"/>
            <a:ext cx="8601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Momentum Balance over Computational Cell for u1 and Mass Balance for p1 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63471" y="1938992"/>
                <a:ext cx="8850548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(p1 – p3)*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Δ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y + 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μ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*(u2-u1)*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Δx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/∆y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   = 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ρ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*u1*(u1-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  <a:sym typeface="Wingdings" pitchFamily="2" charset="2"/>
                          </a:rPr>
                          <m:t>𝑢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  <a:sym typeface="Wingdings" pitchFamily="2" charset="2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)*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Δy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.  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  <a:sym typeface="Wingdings" pitchFamily="2" charset="2"/>
                          </a:rPr>
                          <m:t>𝑢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  <a:sym typeface="Wingdings" pitchFamily="2" charset="2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 – u1)*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Δ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y + (0-v1)*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Δ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x = 0.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471" y="1938992"/>
                <a:ext cx="8850548" cy="1569660"/>
              </a:xfrm>
              <a:prstGeom prst="rect">
                <a:avLst/>
              </a:prstGeom>
              <a:blipFill rotWithShape="1">
                <a:blip r:embed="rId2"/>
                <a:stretch>
                  <a:fillRect l="-1515" t="-5039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302177" y="5901220"/>
            <a:ext cx="9144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SimSun" pitchFamily="2" charset="-122"/>
                <a:cs typeface="Arial" pitchFamily="34" charset="0"/>
              </a:rPr>
              <a:t>http://commons.wikimedia.org/wiki/File:TrumpeterSwan.jpg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Picture 11" descr="L13-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666" y="3443769"/>
            <a:ext cx="6509587" cy="312751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" y="419725"/>
            <a:ext cx="90232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 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699401"/>
            <a:ext cx="7927674" cy="424419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noProof="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1" y="1127611"/>
            <a:ext cx="828206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6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u’s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+ 3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v’s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+ 6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p’s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= 15 unknowns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p7 cell is assumed to be in the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fully developed regime, and is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taken to be a reference pressure.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[A]{q} = {b} can be set up.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Place the nonlinear terms 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on the right-hand side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Solve the matrix system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Iterate till converging </a:t>
            </a:r>
          </a:p>
          <a:p>
            <a:endParaRPr lang="en-US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9508" y="239843"/>
            <a:ext cx="7635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Solution Procedure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358" y="3248149"/>
            <a:ext cx="3241634" cy="24312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919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9764" y="509666"/>
            <a:ext cx="83195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Analytical Solution for Fully Developed Regime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9764" y="2368446"/>
            <a:ext cx="820461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u is only a function of y,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 not a function of x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No momentum changes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Friction force is balanced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by the pressure drop. 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 smtClean="0"/>
          </a:p>
          <a:p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442" y="2517568"/>
            <a:ext cx="3613153" cy="29688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699401"/>
            <a:ext cx="7927674" cy="424419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69824" y="1383197"/>
                <a:ext cx="8544392" cy="4690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μ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𝑑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u/d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dirty="0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3200" b="0" i="1" dirty="0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𝑦</m:t>
                        </m:r>
                      </m:e>
                      <m:sup>
                        <m:r>
                          <a:rPr lang="en-US" sz="3200" b="0" i="1" dirty="0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= dp/dx,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𝑑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u*/d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en-US" sz="3200" i="1" smtClean="0">
                                <a:latin typeface="Cambria Math"/>
                                <a:ea typeface="Cambria Math" pitchFamily="18" charset="0"/>
                                <a:cs typeface="Arial" pitchFamily="34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/>
                                <a:ea typeface="Cambria Math" pitchFamily="18" charset="0"/>
                                <a:cs typeface="Arial" pitchFamily="34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/>
                                <a:ea typeface="Cambria Math" pitchFamily="18" charset="0"/>
                                <a:cs typeface="Arial" pitchFamily="34" charset="0"/>
                              </a:rPr>
                              <m:t>∗</m:t>
                            </m:r>
                          </m:sup>
                        </m:sSup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= - B,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where B = -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𝑏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/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μ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u</a:t>
                </a:r>
                <a:r>
                  <a:rPr lang="en-US" sz="20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m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)(dp/dx),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  u* = u/u</a:t>
                </a:r>
                <a:r>
                  <a:rPr lang="en-US" sz="20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m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, y* = y/b. 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At y* = 0 (centerline), du*/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dy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*=0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At y* = 1 (at the wall), u* = 0 </a:t>
                </a:r>
                <a:endParaRPr lang="en-US" sz="3200" dirty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24" y="1383197"/>
                <a:ext cx="8544392" cy="4690451"/>
              </a:xfrm>
              <a:prstGeom prst="rect">
                <a:avLst/>
              </a:prstGeom>
              <a:blipFill rotWithShape="1">
                <a:blip r:embed="rId2"/>
                <a:stretch>
                  <a:fillRect l="-1569" t="-1691" b="-9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457201" y="329784"/>
            <a:ext cx="79276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Nondimensionalization (Ndm) 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pic>
        <p:nvPicPr>
          <p:cNvPr id="13" name="Picture 12" descr="squirrel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2786" y="1383197"/>
            <a:ext cx="2571429" cy="28928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919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793" y="284813"/>
            <a:ext cx="84544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10-Minute Classroom Interactive Question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646" y="2128603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39646" y="1858780"/>
                <a:ext cx="8229600" cy="49201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What is the minimum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power (Watts) of a blower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that is required to drive a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Laminar fully developed 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airflow through a duct? Data include: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</a:br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ρ=1.16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kg/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𝑚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; 𝜈=1.6e-5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/s; </a:t>
                </a:r>
              </a:p>
              <a:p>
                <a:r>
                  <a:rPr lang="pl-PL" sz="3200" dirty="0" smtClean="0">
                    <a:latin typeface="Cambria Math" pitchFamily="18" charset="0"/>
                    <a:ea typeface="Cambria Math" pitchFamily="18" charset="0"/>
                  </a:rPr>
                  <a:t>L=70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m</a:t>
                </a:r>
                <a:r>
                  <a:rPr lang="pl-PL" sz="3200" dirty="0" smtClean="0">
                    <a:latin typeface="Cambria Math" pitchFamily="18" charset="0"/>
                    <a:ea typeface="Cambria Math" pitchFamily="18" charset="0"/>
                  </a:rPr>
                  <a:t>; b=0.15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m</a:t>
                </a:r>
                <a:r>
                  <a:rPr lang="pl-PL" sz="3200" dirty="0" smtClean="0">
                    <a:latin typeface="Cambria Math" pitchFamily="18" charset="0"/>
                    <a:ea typeface="Cambria Math" pitchFamily="18" charset="0"/>
                  </a:rPr>
                  <a:t>; um=20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m/s</a:t>
                </a:r>
                <a:r>
                  <a:rPr lang="pl-PL" sz="3200" dirty="0" smtClean="0">
                    <a:latin typeface="Cambria Math" pitchFamily="18" charset="0"/>
                    <a:ea typeface="Cambria Math" pitchFamily="18" charset="0"/>
                  </a:rPr>
                  <a:t>; </a:t>
                </a:r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pl-PL" sz="3200" dirty="0" smtClean="0">
                    <a:latin typeface="Cambria Math" pitchFamily="18" charset="0"/>
                    <a:ea typeface="Cambria Math" pitchFamily="18" charset="0"/>
                  </a:rPr>
                  <a:t>Z=0.5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m</a:t>
                </a:r>
                <a:r>
                  <a:rPr lang="pl-PL" sz="3200" dirty="0" smtClean="0">
                    <a:latin typeface="Cambria Math" pitchFamily="18" charset="0"/>
                    <a:ea typeface="Cambria Math" pitchFamily="18" charset="0"/>
                  </a:rPr>
                  <a:t>; </a:t>
                </a: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646" y="1858780"/>
                <a:ext cx="8229600" cy="4920193"/>
              </a:xfrm>
              <a:prstGeom prst="rect">
                <a:avLst/>
              </a:prstGeom>
              <a:blipFill rotWithShape="1">
                <a:blip r:embed="rId2"/>
                <a:stretch>
                  <a:fillRect l="-1926" t="-16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6036" y="1457989"/>
            <a:ext cx="3241963" cy="23180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4656" y="1334125"/>
            <a:ext cx="78998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3200" dirty="0" smtClean="0">
              <a:latin typeface="Cambria Math"/>
              <a:ea typeface="Cambria Math"/>
              <a:cs typeface="Arial" pitchFamily="34" charset="0"/>
            </a:endParaRPr>
          </a:p>
          <a:p>
            <a:pPr>
              <a:buNone/>
            </a:pPr>
            <a:endParaRPr lang="pt-BR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4361" y="404734"/>
            <a:ext cx="6071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Answer: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4656" y="1334125"/>
            <a:ext cx="7899815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clc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; clear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rho=1.16; mu=rho*1.6e-5; </a:t>
            </a:r>
          </a:p>
          <a:p>
            <a:r>
              <a:rPr lang="pl-PL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L=70; b=0.15; um=20; </a:t>
            </a:r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r>
              <a:rPr lang="pl-PL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Z=0.5; Ac=2*b*Z;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Q=um*Ac;</a:t>
            </a:r>
          </a:p>
          <a:p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dp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= L*um*3*mu/(b*b)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power = </a:t>
            </a:r>
            <a:r>
              <a:rPr lang="en-US" sz="320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dp</a:t>
            </a:r>
            <a:r>
              <a:rPr lang="en-US" sz="320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*Q </a:t>
            </a:r>
            <a:r>
              <a:rPr lang="en-US" sz="320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/>
            </a:r>
            <a:br>
              <a:rPr lang="en-US" sz="3200" smtClean="0">
                <a:latin typeface="Cambria Math" pitchFamily="18" charset="0"/>
                <a:ea typeface="Cambria Math" pitchFamily="18" charset="0"/>
                <a:cs typeface="Arial" pitchFamily="34" charset="0"/>
              </a:rPr>
            </a:br>
            <a:r>
              <a:rPr lang="en-US" sz="320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%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10.4 W</a:t>
            </a:r>
          </a:p>
          <a:p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393" y="2859643"/>
            <a:ext cx="3739518" cy="2496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DDD4311782FF468A963DFBA391B13E" ma:contentTypeVersion="0" ma:contentTypeDescription="Create a new document." ma:contentTypeScope="" ma:versionID="b99b73510c99976b7ab90eb2c9bbc6bb">
  <xsd:schema xmlns:xsd="http://www.w3.org/2001/XMLSchema" xmlns:xs="http://www.w3.org/2001/XMLSchema" xmlns:p="http://schemas.microsoft.com/office/2006/metadata/properties" xmlns:ns2="5c85acdc-a394-4ae0-8c72-fb4a95b3d573" targetNamespace="http://schemas.microsoft.com/office/2006/metadata/properties" ma:root="true" ma:fieldsID="31aaa0b4ae9cd19e456eed59d59799cc" ns2:_="">
    <xsd:import namespace="5c85acdc-a394-4ae0-8c72-fb4a95b3d57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85acdc-a394-4ae0-8c72-fb4a95b3d57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c85acdc-a394-4ae0-8c72-fb4a95b3d573">FV3TYEPWNNQC-385-464</_dlc_DocId>
    <_dlc_DocIdUrl xmlns="5c85acdc-a394-4ae0-8c72-fb4a95b3d573">
      <Url>http://sharepoint/marketing/edu/book_prog/teaching_kits/_layouts/DocIdRedir.aspx?ID=FV3TYEPWNNQC-385-464</Url>
      <Description>FV3TYEPWNNQC-385-464</Description>
    </_dlc_DocIdUrl>
  </documentManagement>
</p:properties>
</file>

<file path=customXml/itemProps1.xml><?xml version="1.0" encoding="utf-8"?>
<ds:datastoreItem xmlns:ds="http://schemas.openxmlformats.org/officeDocument/2006/customXml" ds:itemID="{2291F727-4F90-43B5-877D-E45BA0CBDDAD}"/>
</file>

<file path=customXml/itemProps2.xml><?xml version="1.0" encoding="utf-8"?>
<ds:datastoreItem xmlns:ds="http://schemas.openxmlformats.org/officeDocument/2006/customXml" ds:itemID="{354F44EE-78CB-4BA7-8C51-E3A4022A6EFC}"/>
</file>

<file path=customXml/itemProps3.xml><?xml version="1.0" encoding="utf-8"?>
<ds:datastoreItem xmlns:ds="http://schemas.openxmlformats.org/officeDocument/2006/customXml" ds:itemID="{37826658-F9B9-44AC-89E4-BAAE0609A493}"/>
</file>

<file path=customXml/itemProps4.xml><?xml version="1.0" encoding="utf-8"?>
<ds:datastoreItem xmlns:ds="http://schemas.openxmlformats.org/officeDocument/2006/customXml" ds:itemID="{E07E099B-738A-4C8D-9A9A-00087B94F3F0}"/>
</file>

<file path=docProps/app.xml><?xml version="1.0" encoding="utf-8"?>
<Properties xmlns="http://schemas.openxmlformats.org/officeDocument/2006/extended-properties" xmlns:vt="http://schemas.openxmlformats.org/officeDocument/2006/docPropsVTypes">
  <TotalTime>12117</TotalTime>
  <Words>1510</Words>
  <Application>Microsoft Office PowerPoint</Application>
  <PresentationFormat>On-screen Show (4:3)</PresentationFormat>
  <Paragraphs>278</Paragraphs>
  <Slides>33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Readers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 Busch</dc:creator>
  <cp:lastModifiedBy>Tim Shih</cp:lastModifiedBy>
  <cp:revision>630</cp:revision>
  <dcterms:created xsi:type="dcterms:W3CDTF">2012-05-17T16:53:02Z</dcterms:created>
  <dcterms:modified xsi:type="dcterms:W3CDTF">2012-06-21T21:12:24Z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e7b67119-ce14-444c-bc1f-96e45ceea05f</vt:lpwstr>
  </property>
  <property fmtid="{D5CDD505-2E9C-101B-9397-08002B2CF9AE}" pid="3" name="ContentTypeId">
    <vt:lpwstr>0x0101006BDDD4311782FF468A963DFBA391B13E</vt:lpwstr>
  </property>
</Properties>
</file>