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0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73" r:id="rId3"/>
    <p:sldId id="271" r:id="rId4"/>
    <p:sldId id="258" r:id="rId5"/>
    <p:sldId id="274" r:id="rId6"/>
    <p:sldId id="259" r:id="rId7"/>
    <p:sldId id="260" r:id="rId8"/>
    <p:sldId id="276" r:id="rId9"/>
    <p:sldId id="298" r:id="rId10"/>
    <p:sldId id="275" r:id="rId11"/>
    <p:sldId id="277" r:id="rId12"/>
    <p:sldId id="29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9" r:id="rId26"/>
    <p:sldId id="290" r:id="rId27"/>
    <p:sldId id="291" r:id="rId28"/>
    <p:sldId id="292" r:id="rId29"/>
    <p:sldId id="293" r:id="rId30"/>
    <p:sldId id="294" r:id="rId31"/>
    <p:sldId id="295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88" autoAdjust="0"/>
  </p:normalViewPr>
  <p:slideViewPr>
    <p:cSldViewPr snapToGrid="0" snapToObjects="1">
      <p:cViewPr>
        <p:scale>
          <a:sx n="90" d="100"/>
          <a:sy n="90" d="100"/>
        </p:scale>
        <p:origin x="-5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2E501-EBE3-49C8-B555-1A458FCFABE6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3A4F2-37C3-4B86-9413-65B3280F5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8709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089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4E156E8-24B4-4BD4-B41E-2236D65F24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1405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Chapter 10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/>
              <a:t> Forced-Convection External Flows 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9567" y="1783830"/>
            <a:ext cx="721026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This chapter is the first to describe convection – one of the 3 modes of heat transfer.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It is the most difficult </a:t>
            </a:r>
          </a:p>
          <a:p>
            <a:r>
              <a:rPr lang="en-US" sz="3200" dirty="0" smtClean="0"/>
              <a:t>  chapter for readers to </a:t>
            </a:r>
          </a:p>
          <a:p>
            <a:r>
              <a:rPr lang="en-US" sz="3200" dirty="0" smtClean="0"/>
              <a:t>  learn and for instructors </a:t>
            </a:r>
          </a:p>
          <a:p>
            <a:r>
              <a:rPr lang="en-US" sz="3200" dirty="0" smtClean="0"/>
              <a:t>  to teach.</a:t>
            </a:r>
          </a:p>
          <a:p>
            <a:endParaRPr lang="en-US" sz="3200" dirty="0" smtClean="0"/>
          </a:p>
          <a:p>
            <a:r>
              <a:rPr lang="en-US" sz="3200" dirty="0" smtClean="0"/>
              <a:t>   Why? </a:t>
            </a:r>
          </a:p>
          <a:p>
            <a:r>
              <a:rPr lang="en-US" sz="3200" dirty="0" smtClean="0"/>
              <a:t>  </a:t>
            </a:r>
          </a:p>
          <a:p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9561" y="3072810"/>
            <a:ext cx="3260651" cy="2445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Rectangle 1"/>
              <p:cNvSpPr/>
              <p:nvPr/>
            </p:nvSpPr>
            <p:spPr>
              <a:xfrm>
                <a:off x="524657" y="1164050"/>
                <a:ext cx="6333344" cy="5016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sz="3200" dirty="0" smtClean="0"/>
                  <a:t>q’’s = k *(0-100)/0.1m</a:t>
                </a:r>
              </a:p>
              <a:p>
                <a:pPr>
                  <a:buNone/>
                </a:pPr>
                <a:r>
                  <a:rPr lang="en-US" sz="3200" dirty="0" smtClean="0"/>
                  <a:t>       = - 1000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/>
                  <a:t>.</a:t>
                </a:r>
              </a:p>
              <a:p>
                <a:pPr>
                  <a:buNone/>
                </a:pPr>
                <a:r>
                  <a:rPr lang="en-US" sz="3200" dirty="0" smtClean="0"/>
                  <a:t>So,  h = </a:t>
                </a:r>
                <a:r>
                  <a:rPr lang="en-US" sz="3200" dirty="0" err="1" smtClean="0"/>
                  <a:t>q’’s</a:t>
                </a:r>
                <a:r>
                  <a:rPr lang="en-US" sz="3200" dirty="0" smtClean="0"/>
                  <a:t> / (0 – 100) </a:t>
                </a:r>
              </a:p>
              <a:p>
                <a:pPr>
                  <a:buNone/>
                </a:pPr>
                <a:r>
                  <a:rPr lang="en-US" sz="3200" dirty="0" smtClean="0"/>
                  <a:t>           = k*10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/>
                  <a:t>-K.</a:t>
                </a:r>
              </a:p>
              <a:p>
                <a:r>
                  <a:rPr lang="en-US" sz="3200" dirty="0" smtClean="0"/>
                  <a:t>Then, Nu = </a:t>
                </a:r>
                <a:r>
                  <a:rPr lang="en-US" sz="3200" dirty="0" err="1" smtClean="0"/>
                  <a:t>hH</a:t>
                </a:r>
                <a:r>
                  <a:rPr lang="en-US" sz="3200" dirty="0" smtClean="0"/>
                  <a:t>/k = 1. 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/>
                  <a:t>MATLAB code</a:t>
                </a:r>
              </a:p>
              <a:p>
                <a:pPr>
                  <a:buNone/>
                </a:pPr>
                <a:r>
                  <a:rPr lang="en-US" sz="3200" dirty="0"/>
                  <a:t> </a:t>
                </a:r>
                <a:r>
                  <a:rPr lang="en-US" sz="2400" dirty="0" smtClean="0"/>
                  <a:t>clc; clear; </a:t>
                </a:r>
              </a:p>
              <a:p>
                <a:pPr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H=0.1; k=1; </a:t>
                </a:r>
                <a:br>
                  <a:rPr lang="en-US" sz="2400" dirty="0" smtClean="0"/>
                </a:br>
                <a:r>
                  <a:rPr lang="en-US" sz="2400" dirty="0" smtClean="0"/>
                  <a:t>% k value is irrelevant. </a:t>
                </a:r>
              </a:p>
              <a:p>
                <a:pPr>
                  <a:buNone/>
                </a:pPr>
                <a:r>
                  <a:rPr lang="en-US" sz="2400" dirty="0"/>
                  <a:t> </a:t>
                </a:r>
                <a:r>
                  <a:rPr lang="en-US" sz="2400" dirty="0" err="1" smtClean="0"/>
                  <a:t>dT</a:t>
                </a:r>
                <a:r>
                  <a:rPr lang="en-US" sz="2400" dirty="0" smtClean="0"/>
                  <a:t>=0-100;  qs = k*</a:t>
                </a:r>
                <a:r>
                  <a:rPr lang="en-US" sz="2400" dirty="0" err="1" smtClean="0"/>
                  <a:t>dT</a:t>
                </a:r>
                <a:r>
                  <a:rPr lang="en-US" sz="2400" dirty="0" smtClean="0"/>
                  <a:t>/H; </a:t>
                </a:r>
              </a:p>
              <a:p>
                <a:pPr>
                  <a:buNone/>
                </a:pPr>
                <a:r>
                  <a:rPr lang="en-US" sz="2400" dirty="0"/>
                  <a:t> </a:t>
                </a:r>
                <a:r>
                  <a:rPr lang="en-US" sz="2400" dirty="0" smtClean="0"/>
                  <a:t>h = qs/</a:t>
                </a:r>
                <a:r>
                  <a:rPr lang="en-US" sz="2400" dirty="0" err="1" smtClean="0"/>
                  <a:t>dT</a:t>
                </a:r>
                <a:r>
                  <a:rPr lang="en-US" sz="2400" dirty="0" smtClean="0"/>
                  <a:t>; Nu=h*H/k % = 1 </a:t>
                </a:r>
                <a:endParaRPr lang="pt-BR" sz="2400" dirty="0" smtClean="0"/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57" y="1164050"/>
                <a:ext cx="6333344" cy="5016758"/>
              </a:xfrm>
              <a:prstGeom prst="rect">
                <a:avLst/>
              </a:prstGeom>
              <a:blipFill rotWithShape="1">
                <a:blip r:embed="rId3"/>
                <a:stretch>
                  <a:fillRect l="-2406" t="-1580" b="-18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74361" y="282814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Answer: 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00997" y="1364105"/>
            <a:ext cx="27282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Nu = 1 is a trivial answer, but it serves as the minimum. </a:t>
            </a:r>
            <a:endParaRPr lang="en-US" sz="3200" i="1" dirty="0"/>
          </a:p>
        </p:txBody>
      </p:sp>
      <p:sp>
        <p:nvSpPr>
          <p:cNvPr id="6" name="Up Arrow 5"/>
          <p:cNvSpPr/>
          <p:nvPr/>
        </p:nvSpPr>
        <p:spPr>
          <a:xfrm>
            <a:off x="7045377" y="3611830"/>
            <a:ext cx="1094282" cy="18296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542020" y="1364105"/>
            <a:ext cx="1558977" cy="6745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4262" y="614597"/>
            <a:ext cx="7195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Other Topics </a:t>
            </a:r>
            <a:endParaRPr lang="en-US" sz="4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477520" y="1888761"/>
                <a:ext cx="4724401" cy="2593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Soup Blowing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Cubic Velocity Profile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Finding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𝑓</m:t>
                        </m:r>
                      </m:sub>
                    </m:sSub>
                  </m:oMath>
                </a14:m>
                <a:r>
                  <a:rPr lang="en-US" sz="3200" dirty="0" smtClean="0"/>
                  <a:t> can be readily </a:t>
                </a:r>
                <a:r>
                  <a:rPr lang="en-US" sz="3200" dirty="0" smtClean="0"/>
                  <a:t> </a:t>
                </a:r>
              </a:p>
              <a:p>
                <a:r>
                  <a:rPr lang="en-US" sz="3200" dirty="0"/>
                  <a:t> </a:t>
                </a:r>
                <a:r>
                  <a:rPr lang="en-US" sz="3200" dirty="0" smtClean="0"/>
                  <a:t> </a:t>
                </a:r>
                <a:r>
                  <a:rPr lang="en-US" sz="3200" dirty="0" smtClean="0"/>
                  <a:t>followed </a:t>
                </a:r>
                <a:r>
                  <a:rPr lang="en-US" sz="3200" dirty="0" smtClean="0"/>
                  <a:t>by reading the </a:t>
                </a:r>
                <a:endParaRPr lang="en-US" sz="3200" dirty="0" smtClean="0"/>
              </a:p>
              <a:p>
                <a:r>
                  <a:rPr lang="en-US" sz="3200" dirty="0"/>
                  <a:t> </a:t>
                </a:r>
                <a:r>
                  <a:rPr lang="en-US" sz="3200" dirty="0" smtClean="0"/>
                  <a:t> </a:t>
                </a:r>
                <a:r>
                  <a:rPr lang="en-US" sz="3200" dirty="0" smtClean="0"/>
                  <a:t>textbook</a:t>
                </a:r>
                <a:r>
                  <a:rPr lang="en-US" sz="3200" dirty="0" smtClean="0"/>
                  <a:t>.</a:t>
                </a:r>
                <a:endParaRPr lang="en-US" sz="32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520" y="1888761"/>
                <a:ext cx="4724401" cy="2593980"/>
              </a:xfrm>
              <a:prstGeom prst="rect">
                <a:avLst/>
              </a:prstGeom>
              <a:blipFill rotWithShape="1">
                <a:blip r:embed="rId2"/>
                <a:stretch>
                  <a:fillRect l="-2839" t="-3059" r="-5032" b="-6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0956" y="1998921"/>
            <a:ext cx="3442801" cy="2749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Chapter 11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/>
              <a:t> Forced-Convection External Flows (II) 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9567" y="1783830"/>
            <a:ext cx="72102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Outline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Nondimensionalization </a:t>
            </a:r>
          </a:p>
          <a:p>
            <a:r>
              <a:rPr lang="en-US" sz="3200" dirty="0" smtClean="0"/>
              <a:t>   (Ndm)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Important Physical </a:t>
            </a:r>
          </a:p>
          <a:p>
            <a:r>
              <a:rPr lang="en-US" sz="3200" dirty="0" smtClean="0"/>
              <a:t>   Parameters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Categorization of Heat Convection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Derivation of Governing Equations</a:t>
            </a:r>
          </a:p>
          <a:p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3628" y="1783830"/>
            <a:ext cx="3785191" cy="25218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776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410" y="199753"/>
            <a:ext cx="7594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Nondimensionalization (Ndm)</a:t>
            </a:r>
            <a:endParaRPr lang="en-US" sz="4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539646" y="1150930"/>
                <a:ext cx="785484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</a:t>
                </a:r>
                <a:r>
                  <a:rPr lang="en-US" sz="4000" dirty="0" err="1" smtClean="0"/>
                  <a:t>Δu</a:t>
                </a:r>
                <a:r>
                  <a:rPr lang="en-US" sz="4000" dirty="0" smtClean="0"/>
                  <a:t>/</a:t>
                </a:r>
                <a:r>
                  <a:rPr lang="el-GR" sz="4000" dirty="0" smtClean="0"/>
                  <a:t>Δ</a:t>
                </a:r>
                <a:r>
                  <a:rPr lang="en-US" sz="4000" dirty="0" smtClean="0"/>
                  <a:t>x  (dimensional)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define u* = u/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4000" dirty="0" smtClean="0"/>
                  <a:t>; x* = x/L;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u* is dimensionless; </a:t>
                </a:r>
              </a:p>
              <a:p>
                <a:r>
                  <a:rPr lang="en-US" sz="4000" dirty="0" smtClean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4000" dirty="0" smtClean="0"/>
                  <a:t> is a reference velocity;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Hence, </a:t>
                </a:r>
                <a:r>
                  <a:rPr lang="en-US" sz="4000" dirty="0" err="1" smtClean="0"/>
                  <a:t>Δu</a:t>
                </a:r>
                <a:r>
                  <a:rPr lang="en-US" sz="4000" dirty="0" smtClean="0"/>
                  <a:t>/</a:t>
                </a:r>
                <a:r>
                  <a:rPr lang="el-GR" sz="4000" dirty="0" smtClean="0"/>
                  <a:t>Δ</a:t>
                </a:r>
                <a:r>
                  <a:rPr lang="en-US" sz="4000" dirty="0" smtClean="0"/>
                  <a:t>x =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/>
                          </a:rPr>
                          <m:t>𝑢</m:t>
                        </m:r>
                      </m:e>
                      <m:sub>
                        <m:r>
                          <a:rPr lang="en-US" sz="4000" b="0" i="1" smtClean="0">
                            <a:latin typeface="Cambria Math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4000" dirty="0" smtClean="0"/>
                  <a:t>/L)(</a:t>
                </a:r>
                <a:r>
                  <a:rPr lang="en-US" sz="4000" dirty="0" err="1" smtClean="0"/>
                  <a:t>Δu</a:t>
                </a:r>
                <a:r>
                  <a:rPr lang="en-US" sz="4000" dirty="0" smtClean="0"/>
                  <a:t>*/</a:t>
                </a:r>
                <a:r>
                  <a:rPr lang="el-GR" sz="4000" dirty="0" smtClean="0"/>
                  <a:t>Δ</a:t>
                </a:r>
                <a:r>
                  <a:rPr lang="en-US" sz="4000" dirty="0" smtClean="0"/>
                  <a:t>x*)</a:t>
                </a:r>
              </a:p>
              <a:p>
                <a:endParaRPr lang="en-US" sz="40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46" y="1150930"/>
                <a:ext cx="7854846" cy="3785652"/>
              </a:xfrm>
              <a:prstGeom prst="rect">
                <a:avLst/>
              </a:prstGeom>
              <a:blipFill rotWithShape="1">
                <a:blip r:embed="rId2"/>
                <a:stretch>
                  <a:fillRect l="-2484" t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38670" y="4450079"/>
            <a:ext cx="3207488" cy="212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023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675" y="299803"/>
            <a:ext cx="7944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Ndm May Identify Parameters </a:t>
            </a:r>
            <a:endParaRPr lang="en-US" sz="4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494675" y="1394085"/>
                <a:ext cx="8379502" cy="4643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For example, a governing equation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ui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(-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ui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 = 𝜈 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2ui +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can be transformed into: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(Re)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ui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*(-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 +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ui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*)∆x*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 - 2ui* +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*,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where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Re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L/𝜈 .  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75" y="1394085"/>
                <a:ext cx="8379502" cy="4643194"/>
              </a:xfrm>
              <a:prstGeom prst="rect">
                <a:avLst/>
              </a:prstGeom>
              <a:blipFill rotWithShape="1">
                <a:blip r:embed="rId2"/>
                <a:stretch>
                  <a:fillRect l="-1818" t="-1708" b="-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/>
          <p:cNvSpPr/>
          <p:nvPr/>
        </p:nvSpPr>
        <p:spPr>
          <a:xfrm>
            <a:off x="4152275" y="5381469"/>
            <a:ext cx="1484027" cy="5369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Arrow 9"/>
          <p:cNvSpPr/>
          <p:nvPr/>
        </p:nvSpPr>
        <p:spPr>
          <a:xfrm>
            <a:off x="5816184" y="5381469"/>
            <a:ext cx="1558977" cy="53693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9392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Ndm (cont’d) 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1" y="1514007"/>
                <a:ext cx="8282065" cy="40318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A boundary condition </a:t>
                </a: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/>
              </a:p>
              <a:p>
                <a:r>
                  <a:rPr lang="en-US" sz="3200" dirty="0" smtClean="0"/>
                  <a:t>   - k </a:t>
                </a:r>
                <a:r>
                  <a:rPr lang="en-US" sz="3200" dirty="0" err="1" smtClean="0"/>
                  <a:t>dT</a:t>
                </a:r>
                <a:r>
                  <a:rPr lang="en-US" sz="3200" dirty="0" smtClean="0"/>
                  <a:t>/dx = h (T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/>
                  <a:t>) can be </a:t>
                </a:r>
              </a:p>
              <a:p>
                <a:r>
                  <a:rPr lang="en-US" sz="3200" dirty="0" smtClean="0"/>
                  <a:t>transformed into</a:t>
                </a:r>
              </a:p>
              <a:p>
                <a:endParaRPr lang="en-US" sz="3200" dirty="0" smtClean="0"/>
              </a:p>
              <a:p>
                <a:r>
                  <a:rPr lang="en-US" sz="3200" dirty="0" smtClean="0"/>
                  <a:t>  - d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𝜃/</a:t>
                </a:r>
                <a:r>
                  <a:rPr lang="en-US" sz="3200" dirty="0" err="1" smtClean="0">
                    <a:latin typeface="Cambria Math"/>
                    <a:ea typeface="Cambria Math"/>
                  </a:rPr>
                  <a:t>dx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* = </a:t>
                </a:r>
                <a:r>
                  <a:rPr lang="en-US" sz="3200" i="1" dirty="0" smtClean="0">
                    <a:latin typeface="Cambria Math"/>
                    <a:ea typeface="Cambria Math"/>
                  </a:rPr>
                  <a:t>Bi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  𝜃, where</a:t>
                </a:r>
              </a:p>
              <a:p>
                <a:endParaRPr lang="en-US" sz="3200" dirty="0" smtClean="0">
                  <a:latin typeface="Cambria Math"/>
                  <a:ea typeface="Cambria Math"/>
                </a:endParaRPr>
              </a:p>
              <a:p>
                <a:r>
                  <a:rPr lang="en-US" sz="3200" dirty="0" smtClean="0">
                    <a:latin typeface="Cambria Math"/>
                    <a:ea typeface="Cambria Math"/>
                  </a:rPr>
                  <a:t>   𝜃 = (T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/>
                    <a:ea typeface="Cambria Math"/>
                  </a:rPr>
                  <a:t>)/</a:t>
                </a:r>
                <a:r>
                  <a:rPr lang="el-GR" sz="3200" dirty="0" smtClean="0">
                    <a:latin typeface="Cambria Math"/>
                    <a:ea typeface="Cambria Math"/>
                  </a:rPr>
                  <a:t>Δ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T, and </a:t>
                </a:r>
                <a:r>
                  <a:rPr lang="en-US" sz="3200" i="1" dirty="0" smtClean="0">
                    <a:latin typeface="Cambria Math"/>
                    <a:ea typeface="Cambria Math"/>
                  </a:rPr>
                  <a:t>Bi 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= </a:t>
                </a:r>
                <a:r>
                  <a:rPr lang="en-US" sz="3200" dirty="0" err="1" smtClean="0">
                    <a:latin typeface="Cambria Math"/>
                    <a:ea typeface="Cambria Math"/>
                  </a:rPr>
                  <a:t>hL</a:t>
                </a:r>
                <a:r>
                  <a:rPr lang="en-US" sz="3200" dirty="0" smtClean="0">
                    <a:latin typeface="Cambria Math"/>
                    <a:ea typeface="Cambria Math"/>
                  </a:rPr>
                  <a:t>/k. </a:t>
                </a:r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514007"/>
                <a:ext cx="8282065" cy="4031873"/>
              </a:xfrm>
              <a:prstGeom prst="rect">
                <a:avLst/>
              </a:prstGeom>
              <a:blipFill rotWithShape="1">
                <a:blip r:embed="rId2"/>
                <a:stretch>
                  <a:fillRect l="-1840" t="-1964" b="-39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9172" y="1988288"/>
            <a:ext cx="3072809" cy="23046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7080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764" y="509666"/>
            <a:ext cx="8319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cs typeface="Arial" pitchFamily="34" charset="0"/>
              </a:rPr>
              <a:t>Incidentally</a:t>
            </a:r>
            <a:endParaRPr lang="en-US" sz="4000" b="1" dirty="0"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769494" y="1618938"/>
                <a:ext cx="7794885" cy="40713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Bi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hL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𝑘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(Biot number)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Nu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hL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𝑘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𝑓</m:t>
                        </m:r>
                      </m:sub>
                    </m:sSub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(Nusselt number)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“s” stands for solid;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“f” stands for fluid; 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94" y="1618938"/>
                <a:ext cx="7794885" cy="4071307"/>
              </a:xfrm>
              <a:prstGeom prst="rect">
                <a:avLst/>
              </a:prstGeom>
              <a:blipFill rotWithShape="1">
                <a:blip r:embed="rId2"/>
                <a:stretch>
                  <a:fillRect l="-1955" t="-1949" b="-4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4757" y="1618938"/>
            <a:ext cx="2961168" cy="3948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983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398187"/>
            <a:ext cx="83570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 engineering problem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sometimes can be very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involved.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It could involve engineers,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applied mathematicians,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programmers, among others.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They need to communicate.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Yet they may speak different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languages. </a:t>
            </a:r>
            <a:endParaRPr lang="en-US" sz="3200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1" y="329784"/>
            <a:ext cx="7927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Task Sharing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930" y="1322690"/>
            <a:ext cx="3285285" cy="2201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933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334125"/>
            <a:ext cx="7927674" cy="4609472"/>
          </a:xfrm>
          <a:prstGeom prst="rect">
            <a:avLst/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The unified language for all the scientists and engineers is pure numbers that are dimensionless without any physical meanings attached. 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3 + 5 = 8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not 3 J/K-s + 5 J/K-s = 8 J/K-s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4479" y="419725"/>
            <a:ext cx="7270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Unified Language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29" name="Smiley Face 28"/>
          <p:cNvSpPr/>
          <p:nvPr/>
        </p:nvSpPr>
        <p:spPr>
          <a:xfrm>
            <a:off x="6595671" y="2953061"/>
            <a:ext cx="2068643" cy="2068643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9548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33"/>
            <a:ext cx="8229600" cy="1019331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Ndm the following governing equation:</a:t>
                </a:r>
              </a:p>
              <a:p>
                <a:pPr>
                  <a:buNone/>
                </a:pPr>
                <a:endParaRPr lang="en-US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ρ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cp u </a:t>
                </a:r>
                <a:r>
                  <a:rPr lang="en-US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dT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</a:t>
                </a:r>
                <a:r>
                  <a:rPr lang="en-US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dx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= </a:t>
                </a:r>
                <a:r>
                  <a:rPr lang="el-GR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μ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(du/dy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.</a:t>
                </a:r>
              </a:p>
              <a:p>
                <a:pPr>
                  <a:buNone/>
                </a:pPr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buNone/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  <a:blipFill rotWithShape="1">
                <a:blip r:embed="rId2"/>
                <a:stretch>
                  <a:fillRect l="-1852" t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03898" y="3519376"/>
            <a:ext cx="4082902" cy="3062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2381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410" y="284813"/>
            <a:ext cx="7225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Reasons of Difficulty</a:t>
            </a:r>
            <a:endParaRPr lang="en-US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646" y="1289154"/>
            <a:ext cx="78548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 If we spend too much time, there will not be enough time left for other topics.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 If we do not spend </a:t>
            </a:r>
          </a:p>
          <a:p>
            <a:r>
              <a:rPr lang="en-US" sz="4000" dirty="0" smtClean="0"/>
              <a:t>enough time, we will </a:t>
            </a:r>
          </a:p>
          <a:p>
            <a:r>
              <a:rPr lang="en-US" sz="4000" dirty="0" smtClean="0"/>
              <a:t>not be able to cover </a:t>
            </a:r>
          </a:p>
          <a:p>
            <a:r>
              <a:rPr lang="en-US" sz="4000" dirty="0" smtClean="0"/>
              <a:t>this topic completely. </a:t>
            </a:r>
            <a:endParaRPr lang="en-US" sz="4000" dirty="0"/>
          </a:p>
        </p:txBody>
      </p:sp>
      <p:sp>
        <p:nvSpPr>
          <p:cNvPr id="5" name="Up-Down Arrow 4"/>
          <p:cNvSpPr/>
          <p:nvPr/>
        </p:nvSpPr>
        <p:spPr>
          <a:xfrm>
            <a:off x="5696263" y="3207895"/>
            <a:ext cx="1439056" cy="2482464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Rectangle 1"/>
              <p:cNvSpPr/>
              <p:nvPr/>
            </p:nvSpPr>
            <p:spPr>
              <a:xfrm>
                <a:off x="423056" y="1267668"/>
                <a:ext cx="7899815" cy="45243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Let u* = u/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, 𝜃 = (T-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)/∆T</a:t>
                </a:r>
              </a:p>
              <a:p>
                <a:pPr>
                  <a:buNone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None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After straightforward algebra,</a:t>
                </a:r>
              </a:p>
              <a:p>
                <a:pPr>
                  <a:buNone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we obtain</a:t>
                </a:r>
              </a:p>
              <a:p>
                <a:pPr>
                  <a:buNone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None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</a:t>
                </a: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Re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u* d𝜃/dx* = </a:t>
                </a:r>
                <a:r>
                  <a:rPr lang="en-US" sz="3200" i="1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Ec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(du*/dy*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,</a:t>
                </a:r>
              </a:p>
              <a:p>
                <a:pPr>
                  <a:buNone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None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where </a:t>
                </a:r>
                <a:r>
                  <a:rPr lang="en-US" sz="3200" i="1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Ec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(Eckert number)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320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  <a:cs typeface="Arial" pitchFamily="34" charset="0"/>
                              </a:rPr>
                              <m:t>𝑟</m:t>
                            </m:r>
                          </m:sub>
                        </m:sSub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/(cp ∆T)  </a:t>
                </a:r>
              </a:p>
              <a:p>
                <a:pPr>
                  <a:buNone/>
                </a:pPr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056" y="1267668"/>
                <a:ext cx="7899815" cy="4524315"/>
              </a:xfrm>
              <a:prstGeom prst="rect">
                <a:avLst/>
              </a:prstGeom>
              <a:blipFill rotWithShape="1">
                <a:blip r:embed="rId3"/>
                <a:stretch>
                  <a:fillRect l="-1929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974361" y="404734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Answer: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2632" y="1112620"/>
            <a:ext cx="3014697" cy="2271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323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489" y="599607"/>
            <a:ext cx="7644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" pitchFamily="34" charset="0"/>
                <a:cs typeface="Arial" pitchFamily="34" charset="0"/>
              </a:rPr>
              <a:t>Categorization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9764" y="1663908"/>
            <a:ext cx="84694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Forced Convection and Free Convection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External Flows and Internal Flows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Laminar Flows and Turbulent Flows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Incompressible Flows and Compressible  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  Flows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Others  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36431" y="3848986"/>
            <a:ext cx="2081212" cy="27219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5811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17988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12 Forced-Convection External Flows (III)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659567" y="1693890"/>
                <a:ext cx="7210269" cy="45665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Outline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The official procedure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to find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Nu = 0.664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𝑅𝑒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1/2</m:t>
                        </m:r>
                      </m:sup>
                    </m:sSup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𝑃𝑟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1/3</m:t>
                        </m:r>
                      </m:sup>
                    </m:sSup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is beyond the scope of this course. 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Let us learn a quick and approximate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way.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67" y="1693890"/>
                <a:ext cx="7210269" cy="4566507"/>
              </a:xfrm>
              <a:prstGeom prst="rect">
                <a:avLst/>
              </a:prstGeom>
              <a:blipFill rotWithShape="1">
                <a:blip r:embed="rId2"/>
                <a:stretch>
                  <a:fillRect l="-2113" t="-1736" b="-29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7409" y="1821635"/>
            <a:ext cx="3714574" cy="2084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46532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410" y="183213"/>
            <a:ext cx="7225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The Official Procedure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539646" y="984354"/>
                <a:ext cx="7854846" cy="21852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40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Solve u(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x,y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), v(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x,y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), p(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x,y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), T(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x,y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), and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ρ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(x, y) simultaneously. 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Watch out the direction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𝑣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on the top face. 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46" y="984354"/>
                <a:ext cx="7854846" cy="2185214"/>
              </a:xfrm>
              <a:prstGeom prst="rect">
                <a:avLst/>
              </a:prstGeom>
              <a:blipFill rotWithShape="1">
                <a:blip r:embed="rId2"/>
                <a:stretch>
                  <a:fillRect l="-2484" t="-2786" r="-543" b="-8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L12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10" y="3224054"/>
            <a:ext cx="6970426" cy="306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078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675" y="299803"/>
            <a:ext cx="7944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Arial" pitchFamily="34" charset="0"/>
                <a:cs typeface="Arial" pitchFamily="34" charset="0"/>
              </a:rPr>
              <a:t>Nu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Correlation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471" y="1394085"/>
            <a:ext cx="88505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(a) For given values of Re and Pr, find T(x, y)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 ∂T/∂y at the wall 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q’’s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 h  Nu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(b) Vary values of Re and Pr,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 and repeat  (a).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(c) Curve-fit the data into</a:t>
            </a:r>
          </a:p>
          <a:p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  <a:sym typeface="Wingdings" pitchFamily="2" charset="2"/>
              </a:rPr>
              <a:t>   a correlation. </a:t>
            </a:r>
          </a:p>
          <a:p>
            <a:endParaRPr lang="en-US" sz="32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pic>
        <p:nvPicPr>
          <p:cNvPr id="11" name="Picture 10" descr="Swan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167" y="2558737"/>
            <a:ext cx="3160010" cy="2477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5619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7680" y="325120"/>
            <a:ext cx="802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Beyond the Scope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5600" y="1219200"/>
            <a:ext cx="8158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This official procedure is beyond the scope even for a graduate course.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628" y="2530565"/>
            <a:ext cx="5576751" cy="3717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6334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</a:t>
            </a:r>
            <a:r>
              <a:rPr lang="en-US" sz="40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6" name="TextBox 5"/>
              <p:cNvSpPr txBox="1"/>
              <p:nvPr/>
            </p:nvSpPr>
            <p:spPr>
              <a:xfrm>
                <a:off x="457201" y="1127611"/>
                <a:ext cx="8282065" cy="5509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A quick and approximate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procedure is to decouple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u, v, p, and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ρ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from T.      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Simply solve </a:t>
                </a: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/>
                </a:r>
                <a:br>
                  <a:rPr lang="en-US" sz="3200" dirty="0" smtClean="0">
                    <a:latin typeface="Arial" pitchFamily="34" charset="0"/>
                    <a:cs typeface="Arial" pitchFamily="34" charset="0"/>
                  </a:rPr>
                </a:br>
                <a:endParaRPr lang="en-US" sz="3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𝑢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[-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+ T(j)]/</a:t>
                </a:r>
                <a:r>
                  <a:rPr lang="en-US" sz="3200" i="1" spc="-3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HCL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 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α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[(T(j-1) – 2T(j) + T(j+1)],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where </a:t>
                </a:r>
                <a:r>
                  <a:rPr lang="en-US" sz="3200" i="1" spc="-3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HCL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stands for Heat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Convection Length. </a:t>
                </a:r>
                <a:endParaRPr lang="en-US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127611"/>
                <a:ext cx="8282065" cy="5509200"/>
              </a:xfrm>
              <a:prstGeom prst="rect">
                <a:avLst/>
              </a:prstGeom>
              <a:blipFill rotWithShape="1">
                <a:blip r:embed="rId2"/>
                <a:stretch>
                  <a:fillRect l="-1619" t="-1438" b="-2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666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9508" y="239843"/>
            <a:ext cx="7635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Nu Correlation (continued)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333" y="1127611"/>
            <a:ext cx="3309938" cy="331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083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764" y="509666"/>
            <a:ext cx="8319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Always Remember T(2)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764" y="1618938"/>
            <a:ext cx="820461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T(2) is the most interesting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quantity to us.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Not T(3), T(4), … T(1000).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If you remember this piece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of information, you are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ahead of many of your peers.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why? Why? 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4027" y="2507511"/>
            <a:ext cx="325120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73412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457200" y="1383197"/>
                <a:ext cx="8357015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T(2)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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q’’s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= k (Ts – T(2))/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y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  h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q’’s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/ (Ts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  <a:sym typeface="Wingdings" pitchFamily="2" charset="2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  <a:sym typeface="Wingdings" pitchFamily="2" charset="2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)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  Nu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hL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  <a:sym typeface="Wingdings" pitchFamily="2" charset="2"/>
                  </a:rPr>
                  <a:t> / k.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That is why T(2) is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most important and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interesting to us.</a:t>
                </a:r>
                <a:endParaRPr lang="en-US" sz="3200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83197"/>
                <a:ext cx="8357015" cy="3539430"/>
              </a:xfrm>
              <a:prstGeom prst="rect">
                <a:avLst/>
              </a:prstGeom>
              <a:blipFill rotWithShape="1">
                <a:blip r:embed="rId2"/>
                <a:stretch>
                  <a:fillRect l="-1605" t="-2238" b="-4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57201" y="329784"/>
            <a:ext cx="7927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T(2) yields </a:t>
            </a:r>
            <a:r>
              <a:rPr lang="en-US" sz="4000" b="1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56543" y="1285789"/>
            <a:ext cx="2564174" cy="3934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853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33"/>
            <a:ext cx="8229600" cy="1019331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Consider an air flow over a flat plate. </a:t>
                </a: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Re = 1e4; Pr = 0.72; k=0.026; </a:t>
                </a: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 = 0.1m; Ts = 20C; T∞=100C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; </a:t>
                </a:r>
                <a:endParaRPr lang="en-US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T(2) has been computed to</a:t>
                </a: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be 20.4761C at ∆y=1e-5m.</a:t>
                </a: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                                                          2</a:t>
                </a:r>
              </a:p>
              <a:p>
                <a:pPr>
                  <a:buNone/>
                </a:pP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Find local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𝑁𝑢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                          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x=0                x=0.1</a:t>
                </a:r>
                <a:r>
                  <a:rPr lang="en-US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                             </a:t>
                </a:r>
              </a:p>
              <a:p>
                <a:pPr>
                  <a:buNone/>
                </a:pPr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buNone/>
                </a:pPr>
                <a:endParaRPr lang="en-US" dirty="0" smtClean="0">
                  <a:latin typeface="Arial" pitchFamily="34" charset="0"/>
                  <a:cs typeface="Arial" pitchFamily="34" charset="0"/>
                </a:endParaRPr>
              </a:p>
              <a:p>
                <a:pPr>
                  <a:buNone/>
                </a:pPr>
                <a:endParaRPr lang="en-US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  <a:blipFill rotWithShape="1">
                <a:blip r:embed="rId2"/>
                <a:stretch>
                  <a:fillRect l="-1852" t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>
            <a:off x="5846164" y="5241136"/>
            <a:ext cx="1918741" cy="299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7578671" y="4943959"/>
            <a:ext cx="186234" cy="7749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625885" y="4943959"/>
            <a:ext cx="8834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3841" y="2445488"/>
            <a:ext cx="2608521" cy="1956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1164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675" y="299803"/>
            <a:ext cx="79447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Nonlinearity </a:t>
            </a:r>
            <a:endParaRPr lang="en-US" sz="4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494675" y="1244184"/>
                <a:ext cx="7615004" cy="4668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r>
                  <a:rPr lang="en-US" sz="3200" dirty="0" smtClean="0"/>
                  <a:t>Conduction is basically a linear phenomenon.</a:t>
                </a:r>
              </a:p>
              <a:p>
                <a:pPr marL="342900" lvl="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r>
                  <a:rPr lang="en-US" sz="3200" dirty="0" smtClean="0"/>
                  <a:t>Convection is basically a </a:t>
                </a:r>
              </a:p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n-US" sz="3200" dirty="0" smtClean="0"/>
                  <a:t>    nonlinear phenomenon.</a:t>
                </a:r>
              </a:p>
              <a:p>
                <a:pPr marL="342900" lvl="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r>
                  <a:rPr lang="en-US" sz="3200" dirty="0" smtClean="0"/>
                  <a:t>The fluid carries enthalpy: </a:t>
                </a:r>
              </a:p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n-US" sz="3200" dirty="0" smtClean="0"/>
                  <a:t>    for example, 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32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US" sz="3200" dirty="0" smtClean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3200" dirty="0" smtClean="0"/>
                  <a:t>T) </a:t>
                </a:r>
              </a:p>
              <a:p>
                <a:pPr marL="342900" lvl="0" indent="-342900">
                  <a:spcBef>
                    <a:spcPct val="20000"/>
                  </a:spcBef>
                  <a:buFont typeface="Arial" pitchFamily="34" charset="0"/>
                  <a:buChar char="•"/>
                  <a:defRPr/>
                </a:pPr>
                <a:r>
                  <a:rPr lang="en-US" sz="3200" dirty="0" err="1" smtClean="0"/>
                  <a:t>uT</a:t>
                </a:r>
                <a:r>
                  <a:rPr lang="en-US" sz="3200" dirty="0" smtClean="0"/>
                  <a:t> is a nonlinear term, because </a:t>
                </a:r>
              </a:p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n-US" sz="3200" dirty="0" smtClean="0"/>
                  <a:t>    both u and T are unknowns. 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75" y="1244184"/>
                <a:ext cx="7615004" cy="4668329"/>
              </a:xfrm>
              <a:prstGeom prst="rect">
                <a:avLst/>
              </a:prstGeom>
              <a:blipFill rotWithShape="1">
                <a:blip r:embed="rId2"/>
                <a:stretch>
                  <a:fillRect l="-1761" t="-1697" b="-3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reeform 2"/>
          <p:cNvSpPr/>
          <p:nvPr/>
        </p:nvSpPr>
        <p:spPr>
          <a:xfrm>
            <a:off x="5996763" y="2691293"/>
            <a:ext cx="2658139" cy="1604375"/>
          </a:xfrm>
          <a:custGeom>
            <a:avLst/>
            <a:gdLst>
              <a:gd name="connsiteX0" fmla="*/ 0 w 2658139"/>
              <a:gd name="connsiteY0" fmla="*/ 158233 h 1604375"/>
              <a:gd name="connsiteX1" fmla="*/ 1754372 w 2658139"/>
              <a:gd name="connsiteY1" fmla="*/ 1604260 h 1604375"/>
              <a:gd name="connsiteX2" fmla="*/ 2179674 w 2658139"/>
              <a:gd name="connsiteY2" fmla="*/ 94437 h 1604375"/>
              <a:gd name="connsiteX3" fmla="*/ 2658139 w 2658139"/>
              <a:gd name="connsiteY3" fmla="*/ 285823 h 160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8139" h="1604375">
                <a:moveTo>
                  <a:pt x="0" y="158233"/>
                </a:moveTo>
                <a:cubicBezTo>
                  <a:pt x="695546" y="886563"/>
                  <a:pt x="1391093" y="1614893"/>
                  <a:pt x="1754372" y="1604260"/>
                </a:cubicBezTo>
                <a:cubicBezTo>
                  <a:pt x="2117651" y="1593627"/>
                  <a:pt x="2029046" y="314177"/>
                  <a:pt x="2179674" y="94437"/>
                </a:cubicBezTo>
                <a:cubicBezTo>
                  <a:pt x="2330302" y="-125303"/>
                  <a:pt x="2494220" y="80260"/>
                  <a:pt x="2658139" y="28582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6579329" y="1605516"/>
            <a:ext cx="1852290" cy="1150028"/>
          </a:xfrm>
          <a:custGeom>
            <a:avLst/>
            <a:gdLst>
              <a:gd name="connsiteX0" fmla="*/ 1852290 w 1852290"/>
              <a:gd name="connsiteY0" fmla="*/ 244549 h 1150028"/>
              <a:gd name="connsiteX1" fmla="*/ 34122 w 1852290"/>
              <a:gd name="connsiteY1" fmla="*/ 1148317 h 1150028"/>
              <a:gd name="connsiteX2" fmla="*/ 618913 w 1852290"/>
              <a:gd name="connsiteY2" fmla="*/ 42531 h 1150028"/>
              <a:gd name="connsiteX3" fmla="*/ 618913 w 1852290"/>
              <a:gd name="connsiteY3" fmla="*/ 42531 h 1150028"/>
              <a:gd name="connsiteX4" fmla="*/ 661443 w 1852290"/>
              <a:gd name="connsiteY4" fmla="*/ 0 h 115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2290" h="1150028">
                <a:moveTo>
                  <a:pt x="1852290" y="244549"/>
                </a:moveTo>
                <a:cubicBezTo>
                  <a:pt x="1045987" y="713268"/>
                  <a:pt x="239685" y="1181987"/>
                  <a:pt x="34122" y="1148317"/>
                </a:cubicBezTo>
                <a:cubicBezTo>
                  <a:pt x="-171441" y="1114647"/>
                  <a:pt x="618913" y="42531"/>
                  <a:pt x="618913" y="42531"/>
                </a:cubicBezTo>
                <a:lnTo>
                  <a:pt x="618913" y="42531"/>
                </a:lnTo>
                <a:lnTo>
                  <a:pt x="661443" y="0"/>
                </a:ln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4656" y="1334125"/>
            <a:ext cx="78998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3200" dirty="0" smtClean="0">
              <a:latin typeface="Cambria Math"/>
              <a:ea typeface="Cambria Math"/>
              <a:cs typeface="Arial" pitchFamily="34" charset="0"/>
            </a:endParaRPr>
          </a:p>
          <a:p>
            <a:pPr>
              <a:buNone/>
            </a:pPr>
            <a:endParaRPr lang="pt-BR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4361" y="202715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Answer: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524656" y="910601"/>
                <a:ext cx="7899815" cy="440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q’’s = k (Ts – T2)/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Δy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= - 1237.9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q’’s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/(Ts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) = 15.4734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-K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Nu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hx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/k = 59.513;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Let us compare with: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/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clc; clear</a:t>
                </a:r>
              </a:p>
              <a:p>
                <a:r>
                  <a:rPr lang="en-US" dirty="0" smtClean="0"/>
                  <a:t> </a:t>
                </a:r>
                <a:r>
                  <a:rPr lang="en-US" sz="2400" dirty="0" smtClean="0"/>
                  <a:t>Re=1e4; Pr=0.72;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Nu=0.332*Re^0.5*Pr^(1/3) </a:t>
                </a:r>
              </a:p>
              <a:p>
                <a:r>
                  <a:rPr lang="en-US" sz="2400" dirty="0"/>
                  <a:t> </a:t>
                </a:r>
                <a:r>
                  <a:rPr lang="en-US" sz="2400" dirty="0" smtClean="0"/>
                  <a:t>% = 0.59.513</a:t>
                </a:r>
                <a:endParaRPr lang="en-US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656" y="910601"/>
                <a:ext cx="7899815" cy="4401205"/>
              </a:xfrm>
              <a:prstGeom prst="rect">
                <a:avLst/>
              </a:prstGeom>
              <a:blipFill rotWithShape="1">
                <a:blip r:embed="rId3"/>
                <a:stretch>
                  <a:fillRect l="-1929" t="-1801" b="-2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9025" y="2026427"/>
            <a:ext cx="3239343" cy="2832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710223" y="4859079"/>
            <a:ext cx="4157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Shall we compare the black swans with ducks?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0764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597" y="210909"/>
            <a:ext cx="77499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dT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/</a:t>
            </a:r>
            <a:r>
              <a:rPr lang="en-US" sz="4000" b="1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dy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at wall, </a:t>
            </a:r>
            <a:r>
              <a:rPr lang="en-US" sz="4000" b="1" dirty="0" err="1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q’’s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, h, and Nu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596" y="1023340"/>
            <a:ext cx="798975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These 4 quantities are like siblings. If we know one of them, we can readily find the other three.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1422" y="2232837"/>
            <a:ext cx="3046727" cy="451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841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" y="419725"/>
            <a:ext cx="9023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 Pressure and Continuity Equation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noProof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57201" y="1514007"/>
            <a:ext cx="828206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In addition to the nonlinearity, we also have to solve the pressure field.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x-direction momentum Eq. for u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y-direction momentum Eq. for v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energy equation for 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p = </a:t>
            </a:r>
            <a:r>
              <a:rPr lang="el-GR" sz="3200" dirty="0" smtClean="0"/>
              <a:t>ρ</a:t>
            </a:r>
            <a:r>
              <a:rPr lang="en-US" sz="3200" dirty="0" smtClean="0"/>
              <a:t>RT for </a:t>
            </a:r>
            <a:r>
              <a:rPr lang="el-GR" sz="3200" dirty="0" smtClean="0"/>
              <a:t>ρ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Which equation will govern p? </a:t>
            </a:r>
          </a:p>
          <a:p>
            <a:r>
              <a:rPr lang="en-US" sz="3200" dirty="0" smtClean="0"/>
              <a:t>  answer: continuity equation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But p does not exist in C eq. </a:t>
            </a:r>
          </a:p>
          <a:p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>
            <a:off x="7435121" y="2458387"/>
            <a:ext cx="704538" cy="119921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 Arrow 9"/>
          <p:cNvSpPr/>
          <p:nvPr/>
        </p:nvSpPr>
        <p:spPr>
          <a:xfrm>
            <a:off x="7435121" y="3657600"/>
            <a:ext cx="704538" cy="68954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764" y="509666"/>
            <a:ext cx="83195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An Official Procedure to Solve 2-D Steady State Convection Problems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9764" y="2248525"/>
            <a:ext cx="820461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Solve for u, v, T, p, </a:t>
            </a:r>
            <a:br>
              <a:rPr lang="en-US" sz="3200" dirty="0" smtClean="0"/>
            </a:br>
            <a:r>
              <a:rPr lang="en-US" sz="3200" dirty="0" smtClean="0"/>
              <a:t>   and </a:t>
            </a:r>
            <a:r>
              <a:rPr lang="el-GR" sz="3200" dirty="0" smtClean="0"/>
              <a:t>ρ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Obtain T(x, y)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Obtain (∂T/∂y)</a:t>
            </a:r>
            <a:r>
              <a:rPr lang="en-US" sz="2000" b="1" dirty="0" smtClean="0"/>
              <a:t>y=0</a:t>
            </a:r>
            <a:r>
              <a:rPr lang="en-U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Obtain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000" b="1" dirty="0" smtClean="0">
                <a:latin typeface="Cambria Math" pitchFamily="18" charset="0"/>
                <a:ea typeface="Cambria Math" pitchFamily="18" charset="0"/>
              </a:rPr>
              <a:t>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- k(∂T/∂y)</a:t>
            </a:r>
            <a:r>
              <a:rPr lang="en-US" sz="2000" b="1" dirty="0" smtClean="0">
                <a:latin typeface="Cambria Math" pitchFamily="18" charset="0"/>
                <a:ea typeface="Cambria Math" pitchFamily="18" charset="0"/>
              </a:rPr>
              <a:t>y=0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The story ends here. </a:t>
            </a:r>
            <a:endParaRPr lang="en-US" sz="3200" dirty="0"/>
          </a:p>
        </p:txBody>
      </p:sp>
      <p:pic>
        <p:nvPicPr>
          <p:cNvPr id="8" name="Picture 7" descr="L10_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9706" y="2458387"/>
            <a:ext cx="4854412" cy="170887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3964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Where Is the Heat Transfer Coefficient?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1" y="1699401"/>
            <a:ext cx="792767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Where is </a:t>
            </a:r>
            <a:r>
              <a:rPr lang="en-US" sz="3200" i="1" dirty="0" smtClean="0"/>
              <a:t>h</a:t>
            </a:r>
            <a:r>
              <a:rPr lang="en-US" sz="32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What happened to </a:t>
            </a:r>
            <a:r>
              <a:rPr lang="en-US" sz="3200" i="1" dirty="0" smtClean="0"/>
              <a:t>h</a:t>
            </a:r>
            <a:r>
              <a:rPr lang="en-US" sz="32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How does </a:t>
            </a:r>
            <a:r>
              <a:rPr lang="en-US" sz="3200" i="1" dirty="0" smtClean="0"/>
              <a:t>h</a:t>
            </a:r>
            <a:r>
              <a:rPr lang="en-US" sz="3200" dirty="0" smtClean="0"/>
              <a:t> play a role </a:t>
            </a:r>
          </a:p>
          <a:p>
            <a:r>
              <a:rPr lang="en-US" sz="3200" dirty="0" smtClean="0"/>
              <a:t>   in the problem?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Do we need </a:t>
            </a:r>
            <a:r>
              <a:rPr lang="en-US" sz="3200" i="1" dirty="0" smtClean="0"/>
              <a:t>h</a:t>
            </a:r>
            <a:r>
              <a:rPr lang="en-US" sz="3200" dirty="0" smtClean="0"/>
              <a:t>? 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86669" y="2465847"/>
            <a:ext cx="3843107" cy="2882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334125"/>
            <a:ext cx="7927674" cy="4609472"/>
          </a:xfrm>
          <a:prstGeom prst="rect">
            <a:avLst/>
          </a:prstGeom>
        </p:spPr>
        <p:txBody>
          <a:bodyPr/>
          <a:lstStyle/>
          <a:p>
            <a:r>
              <a:rPr lang="en-US" sz="3200" dirty="0" smtClean="0"/>
              <a:t>Let us pay attention.</a:t>
            </a:r>
          </a:p>
          <a:p>
            <a:endParaRPr lang="en-US" sz="3200" dirty="0" smtClean="0"/>
          </a:p>
          <a:p>
            <a:r>
              <a:rPr lang="en-US" sz="3200" dirty="0" smtClean="0"/>
              <a:t>Attention! </a:t>
            </a:r>
          </a:p>
          <a:p>
            <a:endParaRPr lang="en-US" sz="3200" dirty="0" smtClean="0"/>
          </a:p>
          <a:p>
            <a:r>
              <a:rPr lang="en-US" sz="3200" dirty="0" smtClean="0"/>
              <a:t>Attention! </a:t>
            </a:r>
          </a:p>
          <a:p>
            <a:endParaRPr lang="en-US" sz="3200" dirty="0" smtClean="0"/>
          </a:p>
          <a:p>
            <a:r>
              <a:rPr lang="en-US" sz="3200" dirty="0" smtClean="0"/>
              <a:t>Many heat transfer scholars </a:t>
            </a:r>
          </a:p>
          <a:p>
            <a:r>
              <a:rPr lang="en-US" sz="3200" dirty="0" smtClean="0"/>
              <a:t>have misinterpreted this</a:t>
            </a:r>
          </a:p>
          <a:p>
            <a:r>
              <a:rPr lang="en-US" sz="3200" dirty="0" smtClean="0"/>
              <a:t>concept.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4479" y="419725"/>
            <a:ext cx="7270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Important Concept</a:t>
            </a:r>
            <a:endParaRPr lang="en-US" sz="40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490741" y="1993692"/>
            <a:ext cx="0" cy="1034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745574" y="1993692"/>
            <a:ext cx="644577" cy="10343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51292" y="2263515"/>
            <a:ext cx="644577" cy="7644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030387" y="3028013"/>
            <a:ext cx="10343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651292" y="3222885"/>
            <a:ext cx="644577" cy="4497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490741" y="3402767"/>
            <a:ext cx="0" cy="8994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6745574" y="3402767"/>
            <a:ext cx="284813" cy="6745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7030387" y="3402767"/>
            <a:ext cx="629587" cy="2698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9489" y="386956"/>
            <a:ext cx="76449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/>
              <a:t>h</a:t>
            </a:r>
            <a:r>
              <a:rPr lang="en-US" sz="4000" b="1" dirty="0" smtClean="0"/>
              <a:t> Is Merely for Convenience </a:t>
            </a:r>
            <a:endParaRPr lang="en-US" sz="40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TextBox 3"/>
              <p:cNvSpPr txBox="1"/>
              <p:nvPr/>
            </p:nvSpPr>
            <p:spPr>
              <a:xfrm>
                <a:off x="779489" y="1355564"/>
                <a:ext cx="7644983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Usually, we are interested in finding q</a:t>
                </a:r>
                <a:r>
                  <a:rPr lang="en-US" b="1" dirty="0" smtClean="0"/>
                  <a:t>s</a:t>
                </a:r>
                <a:r>
                  <a:rPr lang="en-US" sz="3200" dirty="0" smtClean="0"/>
                  <a:t>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Sometimes, we walk extra miles to find h by computing h from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′′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/(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), </a:t>
                </a:r>
                <a:r>
                  <a:rPr lang="en-US" sz="3200" dirty="0" smtClean="0"/>
                  <a:t>so </a:t>
                </a:r>
              </a:p>
              <a:p>
                <a:r>
                  <a:rPr lang="en-US" sz="3200" dirty="0" smtClean="0"/>
                  <a:t>that other users can conveniently find </a:t>
                </a:r>
                <a:r>
                  <a:rPr lang="en-US" sz="3200" dirty="0" err="1" smtClean="0"/>
                  <a:t>q’’s</a:t>
                </a:r>
                <a:endParaRPr lang="en-US" sz="3200" dirty="0" smtClean="0"/>
              </a:p>
              <a:p>
                <a:r>
                  <a:rPr lang="en-US" sz="3200" dirty="0" smtClean="0"/>
                  <a:t>  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𝑞</m:t>
                        </m:r>
                        <m:r>
                          <a:rPr lang="en-US" sz="3200" b="0" i="1" smtClean="0">
                            <a:latin typeface="Cambria Math"/>
                          </a:rPr>
                          <m:t>′′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200" dirty="0" smtClean="0"/>
                  <a:t> = h(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3200" dirty="0" smtClean="0"/>
                  <a:t>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/>
                  <a:t>) 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Nu is simply a </a:t>
                </a:r>
              </a:p>
              <a:p>
                <a:r>
                  <a:rPr lang="en-US" sz="3200" dirty="0" smtClean="0"/>
                  <a:t>  dimensionless h, </a:t>
                </a:r>
              </a:p>
              <a:p>
                <a:r>
                  <a:rPr lang="en-US" sz="3200" dirty="0" smtClean="0"/>
                  <a:t>  defined as Nu = </a:t>
                </a:r>
                <a:r>
                  <a:rPr lang="en-US" sz="3200" dirty="0" err="1" smtClean="0"/>
                  <a:t>hL</a:t>
                </a:r>
                <a:r>
                  <a:rPr lang="en-US" sz="3200" dirty="0" smtClean="0"/>
                  <a:t>/k</a:t>
                </a:r>
              </a:p>
              <a:p>
                <a:r>
                  <a:rPr lang="en-US" sz="3200" dirty="0"/>
                  <a:t> </a:t>
                </a:r>
                <a:r>
                  <a:rPr lang="en-US" sz="3200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</a:rPr>
                          <m:t>𝑁𝑢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3200" dirty="0" smtClean="0"/>
                  <a:t>= </a:t>
                </a:r>
                <a:r>
                  <a:rPr lang="en-US" sz="3200" dirty="0" err="1" smtClean="0"/>
                  <a:t>hx</a:t>
                </a:r>
                <a:r>
                  <a:rPr lang="en-US" sz="3200" dirty="0" smtClean="0"/>
                  <a:t>/k. </a:t>
                </a:r>
                <a:endParaRPr lang="en-US" sz="32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489" y="1355564"/>
                <a:ext cx="7644983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2073" t="-1750" r="-2392" b="-3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28872" y="3810443"/>
            <a:ext cx="2895600" cy="2171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480" y="345440"/>
            <a:ext cx="8463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10-minute Classroom Interactive Question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84480" y="1808480"/>
            <a:ext cx="8656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/>
              <a:t>Consider an enclosure as </a:t>
            </a:r>
            <a:r>
              <a:rPr lang="en-US" sz="3200" dirty="0" smtClean="0"/>
              <a:t>shown (L &gt;&gt; H). </a:t>
            </a:r>
            <a:r>
              <a:rPr lang="en-US" sz="3200" dirty="0"/>
              <a:t>Assume that air inside is perfectly </a:t>
            </a:r>
            <a:r>
              <a:rPr lang="en-US" sz="3200" dirty="0" smtClean="0"/>
              <a:t>quiescent. Find </a:t>
            </a:r>
            <a:r>
              <a:rPr lang="en-US" sz="3200" dirty="0"/>
              <a:t>Nu (=</a:t>
            </a:r>
            <a:r>
              <a:rPr lang="en-US" sz="3200" dirty="0" err="1"/>
              <a:t>hH</a:t>
            </a:r>
            <a:r>
              <a:rPr lang="en-US" sz="3200" dirty="0"/>
              <a:t>/k) at the bottom face. </a:t>
            </a:r>
          </a:p>
          <a:p>
            <a:pPr>
              <a:buNone/>
            </a:pPr>
            <a:endParaRPr lang="en-US" sz="3200" dirty="0"/>
          </a:p>
        </p:txBody>
      </p:sp>
      <p:pic>
        <p:nvPicPr>
          <p:cNvPr id="4" name="Picture 3" descr="L10_1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922" y="3429000"/>
            <a:ext cx="6448268" cy="244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633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FV3TYEPWNNQC-385-463</_dlc_DocId>
    <_dlc_DocIdUrl xmlns="5c85acdc-a394-4ae0-8c72-fb4a95b3d573">
      <Url>http://sharepoint/marketing/edu/book_prog/teaching_kits/_layouts/DocIdRedir.aspx?ID=FV3TYEPWNNQC-385-463</Url>
      <Description>FV3TYEPWNNQC-385-463</Description>
    </_dlc_DocIdUrl>
  </documentManagement>
</p:properties>
</file>

<file path=customXml/itemProps1.xml><?xml version="1.0" encoding="utf-8"?>
<ds:datastoreItem xmlns:ds="http://schemas.openxmlformats.org/officeDocument/2006/customXml" ds:itemID="{DF2517D9-74F8-472F-87B1-F6802EFDC1E7}"/>
</file>

<file path=customXml/itemProps2.xml><?xml version="1.0" encoding="utf-8"?>
<ds:datastoreItem xmlns:ds="http://schemas.openxmlformats.org/officeDocument/2006/customXml" ds:itemID="{1174C182-F5AE-4797-BE2C-9BB0383BF1D9}"/>
</file>

<file path=customXml/itemProps3.xml><?xml version="1.0" encoding="utf-8"?>
<ds:datastoreItem xmlns:ds="http://schemas.openxmlformats.org/officeDocument/2006/customXml" ds:itemID="{D10BBCA8-FFF2-4111-B39D-2622AC2EECA4}"/>
</file>

<file path=customXml/itemProps4.xml><?xml version="1.0" encoding="utf-8"?>
<ds:datastoreItem xmlns:ds="http://schemas.openxmlformats.org/officeDocument/2006/customXml" ds:itemID="{82477780-1BBB-4867-A63E-ABBB0EF66960}"/>
</file>

<file path=docProps/app.xml><?xml version="1.0" encoding="utf-8"?>
<Properties xmlns="http://schemas.openxmlformats.org/officeDocument/2006/extended-properties" xmlns:vt="http://schemas.openxmlformats.org/officeDocument/2006/docPropsVTypes">
  <TotalTime>7761</TotalTime>
  <Words>613</Words>
  <Application>Microsoft Office PowerPoint</Application>
  <PresentationFormat>On-screen Show (4:3)</PresentationFormat>
  <Paragraphs>138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10-minute Classroom Interactive Question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10-minute Classroom Interactive Question</vt:lpstr>
      <vt:lpstr>Slide 30</vt:lpstr>
      <vt:lpstr>Slide 31</vt:lpstr>
    </vt:vector>
  </TitlesOfParts>
  <Company>University Readers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Tim Shih</cp:lastModifiedBy>
  <cp:revision>427</cp:revision>
  <dcterms:created xsi:type="dcterms:W3CDTF">2012-05-17T16:53:02Z</dcterms:created>
  <dcterms:modified xsi:type="dcterms:W3CDTF">2012-07-24T16:27:57Z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3e24db9f-2695-4340-8655-1ec230b4254f</vt:lpwstr>
  </property>
  <property fmtid="{D5CDD505-2E9C-101B-9397-08002B2CF9AE}" pid="3" name="ContentTypeId">
    <vt:lpwstr>0x0101006BDDD4311782FF468A963DFBA391B13E</vt:lpwstr>
  </property>
</Properties>
</file>