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5"/>
  </p:notesMasterIdLst>
  <p:sldIdLst>
    <p:sldId id="286" r:id="rId6"/>
    <p:sldId id="287" r:id="rId7"/>
    <p:sldId id="265" r:id="rId8"/>
    <p:sldId id="257" r:id="rId9"/>
    <p:sldId id="258" r:id="rId10"/>
    <p:sldId id="259" r:id="rId11"/>
    <p:sldId id="266" r:id="rId12"/>
    <p:sldId id="267" r:id="rId13"/>
    <p:sldId id="264" r:id="rId14"/>
    <p:sldId id="260" r:id="rId15"/>
    <p:sldId id="261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243" autoAdjust="0"/>
  </p:normalViewPr>
  <p:slideViewPr>
    <p:cSldViewPr snapToGrid="0" snapToObjects="1"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5.xml"/><Relationship Id="rId1" Type="http://schemas.openxmlformats.org/officeDocument/2006/relationships/slide" Target="slides/slide4.xml"/><Relationship Id="rId6" Type="http://schemas.openxmlformats.org/officeDocument/2006/relationships/slide" Target="slides/slide23.xml"/><Relationship Id="rId5" Type="http://schemas.openxmlformats.org/officeDocument/2006/relationships/slide" Target="slides/slide22.xml"/><Relationship Id="rId4" Type="http://schemas.openxmlformats.org/officeDocument/2006/relationships/slide" Target="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7BFA50-A687-4F13-BE8D-789EB8BA8979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F70DA1-C195-46C3-8BF3-B6EF020D75FF}">
      <dgm:prSet phldrT="[Text]"/>
      <dgm:spPr/>
      <dgm:t>
        <a:bodyPr/>
        <a:lstStyle/>
        <a:p>
          <a:r>
            <a:rPr lang="en-US" dirty="0" smtClean="0">
              <a:latin typeface="Cambria Math" pitchFamily="18" charset="0"/>
              <a:ea typeface="Cambria Math" pitchFamily="18" charset="0"/>
            </a:rPr>
            <a:t>cancel</a:t>
          </a:r>
          <a:endParaRPr lang="en-US" dirty="0">
            <a:latin typeface="Cambria Math" pitchFamily="18" charset="0"/>
            <a:ea typeface="Cambria Math" pitchFamily="18" charset="0"/>
          </a:endParaRPr>
        </a:p>
      </dgm:t>
    </dgm:pt>
    <dgm:pt modelId="{FDFCCF65-BC36-4BC6-B237-6AACF3C0922E}" type="parTrans" cxnId="{96C73B73-4F76-4063-96A3-CF45F5EC63E5}">
      <dgm:prSet/>
      <dgm:spPr/>
      <dgm:t>
        <a:bodyPr/>
        <a:lstStyle/>
        <a:p>
          <a:endParaRPr lang="en-US"/>
        </a:p>
      </dgm:t>
    </dgm:pt>
    <dgm:pt modelId="{0C8F0019-F2AF-4705-AA9C-B2BAA59A1425}" type="sibTrans" cxnId="{96C73B73-4F76-4063-96A3-CF45F5EC63E5}">
      <dgm:prSet/>
      <dgm:spPr/>
      <dgm:t>
        <a:bodyPr/>
        <a:lstStyle/>
        <a:p>
          <a:endParaRPr lang="en-US"/>
        </a:p>
      </dgm:t>
    </dgm:pt>
    <dgm:pt modelId="{76AC01B3-81A8-406F-9208-C79B9CFE167E}">
      <dgm:prSet phldrT="[Text]"/>
      <dgm:spPr/>
      <dgm:t>
        <a:bodyPr/>
        <a:lstStyle/>
        <a:p>
          <a:r>
            <a:rPr lang="en-US" dirty="0" smtClean="0">
              <a:latin typeface="Cambria Math" pitchFamily="18" charset="0"/>
              <a:ea typeface="Cambria Math" pitchFamily="18" charset="0"/>
            </a:rPr>
            <a:t>cancel</a:t>
          </a:r>
          <a:endParaRPr lang="en-US" dirty="0">
            <a:latin typeface="Cambria Math" pitchFamily="18" charset="0"/>
            <a:ea typeface="Cambria Math" pitchFamily="18" charset="0"/>
          </a:endParaRPr>
        </a:p>
      </dgm:t>
    </dgm:pt>
    <dgm:pt modelId="{ED367040-58A1-41C1-94F2-E41282EF5368}" type="parTrans" cxnId="{43847028-1E5D-457D-A5F8-A9D7609F3C27}">
      <dgm:prSet/>
      <dgm:spPr/>
      <dgm:t>
        <a:bodyPr/>
        <a:lstStyle/>
        <a:p>
          <a:endParaRPr lang="en-US"/>
        </a:p>
      </dgm:t>
    </dgm:pt>
    <dgm:pt modelId="{84469DBA-AE50-4612-8960-A3151E3EC189}" type="sibTrans" cxnId="{43847028-1E5D-457D-A5F8-A9D7609F3C27}">
      <dgm:prSet/>
      <dgm:spPr/>
      <dgm:t>
        <a:bodyPr/>
        <a:lstStyle/>
        <a:p>
          <a:endParaRPr lang="en-US"/>
        </a:p>
      </dgm:t>
    </dgm:pt>
    <dgm:pt modelId="{33190FF2-C5B5-463B-8157-967FBC640281}" type="pres">
      <dgm:prSet presAssocID="{047BFA50-A687-4F13-BE8D-789EB8BA8979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8C945D1-FBCE-49E8-A7CD-7C4A9FA4314D}" type="pres">
      <dgm:prSet presAssocID="{60F70DA1-C195-46C3-8BF3-B6EF020D75FF}" presName="upArrow" presStyleLbl="node1" presStyleIdx="0" presStyleCnt="2" custScaleX="97407" custLinFactNeighborX="30817"/>
      <dgm:spPr/>
    </dgm:pt>
    <dgm:pt modelId="{831EBD60-F127-4820-AA02-1CC4DAB6F9F5}" type="pres">
      <dgm:prSet presAssocID="{60F70DA1-C195-46C3-8BF3-B6EF020D75FF}" presName="upArrowText" presStyleLbl="revTx" presStyleIdx="0" presStyleCnt="2" custScaleX="8008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3894B-1DB3-4070-99CB-11569E0CBC1F}" type="pres">
      <dgm:prSet presAssocID="{76AC01B3-81A8-406F-9208-C79B9CFE167E}" presName="downArrow" presStyleLbl="node1" presStyleIdx="1" presStyleCnt="2"/>
      <dgm:spPr/>
    </dgm:pt>
    <dgm:pt modelId="{1FD2F6FE-D5DB-4917-A692-99FA661696FF}" type="pres">
      <dgm:prSet presAssocID="{76AC01B3-81A8-406F-9208-C79B9CFE167E}" presName="downArrowText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3847028-1E5D-457D-A5F8-A9D7609F3C27}" srcId="{047BFA50-A687-4F13-BE8D-789EB8BA8979}" destId="{76AC01B3-81A8-406F-9208-C79B9CFE167E}" srcOrd="1" destOrd="0" parTransId="{ED367040-58A1-41C1-94F2-E41282EF5368}" sibTransId="{84469DBA-AE50-4612-8960-A3151E3EC189}"/>
    <dgm:cxn modelId="{5C9BEE98-367B-49F4-AD65-8117D48F3334}" type="presOf" srcId="{76AC01B3-81A8-406F-9208-C79B9CFE167E}" destId="{1FD2F6FE-D5DB-4917-A692-99FA661696FF}" srcOrd="0" destOrd="0" presId="urn:microsoft.com/office/officeart/2005/8/layout/arrow4"/>
    <dgm:cxn modelId="{4505CA1F-3038-49B2-839D-88107D9CAC6A}" type="presOf" srcId="{047BFA50-A687-4F13-BE8D-789EB8BA8979}" destId="{33190FF2-C5B5-463B-8157-967FBC640281}" srcOrd="0" destOrd="0" presId="urn:microsoft.com/office/officeart/2005/8/layout/arrow4"/>
    <dgm:cxn modelId="{2731392C-9C14-462F-935F-22F13A7BFB17}" type="presOf" srcId="{60F70DA1-C195-46C3-8BF3-B6EF020D75FF}" destId="{831EBD60-F127-4820-AA02-1CC4DAB6F9F5}" srcOrd="0" destOrd="0" presId="urn:microsoft.com/office/officeart/2005/8/layout/arrow4"/>
    <dgm:cxn modelId="{96C73B73-4F76-4063-96A3-CF45F5EC63E5}" srcId="{047BFA50-A687-4F13-BE8D-789EB8BA8979}" destId="{60F70DA1-C195-46C3-8BF3-B6EF020D75FF}" srcOrd="0" destOrd="0" parTransId="{FDFCCF65-BC36-4BC6-B237-6AACF3C0922E}" sibTransId="{0C8F0019-F2AF-4705-AA9C-B2BAA59A1425}"/>
    <dgm:cxn modelId="{33F06841-5510-4B18-9558-30807DD65F86}" type="presParOf" srcId="{33190FF2-C5B5-463B-8157-967FBC640281}" destId="{38C945D1-FBCE-49E8-A7CD-7C4A9FA4314D}" srcOrd="0" destOrd="0" presId="urn:microsoft.com/office/officeart/2005/8/layout/arrow4"/>
    <dgm:cxn modelId="{B8C65D1A-91C4-4ABE-911A-481CCCAAB5E7}" type="presParOf" srcId="{33190FF2-C5B5-463B-8157-967FBC640281}" destId="{831EBD60-F127-4820-AA02-1CC4DAB6F9F5}" srcOrd="1" destOrd="0" presId="urn:microsoft.com/office/officeart/2005/8/layout/arrow4"/>
    <dgm:cxn modelId="{4CFD4A0C-50F8-45D8-9632-EEA337D8A3F7}" type="presParOf" srcId="{33190FF2-C5B5-463B-8157-967FBC640281}" destId="{15B3894B-1DB3-4070-99CB-11569E0CBC1F}" srcOrd="2" destOrd="0" presId="urn:microsoft.com/office/officeart/2005/8/layout/arrow4"/>
    <dgm:cxn modelId="{BFA44925-7C9A-4919-A0D1-C699F375DE2B}" type="presParOf" srcId="{33190FF2-C5B5-463B-8157-967FBC640281}" destId="{1FD2F6FE-D5DB-4917-A692-99FA661696FF}" srcOrd="3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C945D1-FBCE-49E8-A7CD-7C4A9FA4314D}">
      <dsp:nvSpPr>
        <dsp:cNvPr id="0" name=""/>
        <dsp:cNvSpPr/>
      </dsp:nvSpPr>
      <dsp:spPr>
        <a:xfrm>
          <a:off x="369281" y="0"/>
          <a:ext cx="1137162" cy="1755648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1EBD60-F127-4820-AA02-1CC4DAB6F9F5}">
      <dsp:nvSpPr>
        <dsp:cNvPr id="0" name=""/>
        <dsp:cNvSpPr/>
      </dsp:nvSpPr>
      <dsp:spPr>
        <a:xfrm>
          <a:off x="1394082" y="0"/>
          <a:ext cx="1586603" cy="1755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ambria Math" pitchFamily="18" charset="0"/>
              <a:ea typeface="Cambria Math" pitchFamily="18" charset="0"/>
            </a:rPr>
            <a:t>cancel</a:t>
          </a:r>
          <a:endParaRPr lang="en-US" sz="3200" kern="1200" dirty="0">
            <a:latin typeface="Cambria Math" pitchFamily="18" charset="0"/>
            <a:ea typeface="Cambria Math" pitchFamily="18" charset="0"/>
          </a:endParaRPr>
        </a:p>
      </dsp:txBody>
      <dsp:txXfrm>
        <a:off x="1394082" y="0"/>
        <a:ext cx="1586603" cy="1755648"/>
      </dsp:txXfrm>
    </dsp:sp>
    <dsp:sp modelId="{15B3894B-1DB3-4070-99CB-11569E0CBC1F}">
      <dsp:nvSpPr>
        <dsp:cNvPr id="0" name=""/>
        <dsp:cNvSpPr/>
      </dsp:nvSpPr>
      <dsp:spPr>
        <a:xfrm>
          <a:off x="344607" y="1901952"/>
          <a:ext cx="1167433" cy="1755648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D2F6FE-D5DB-4917-A692-99FA661696FF}">
      <dsp:nvSpPr>
        <dsp:cNvPr id="0" name=""/>
        <dsp:cNvSpPr/>
      </dsp:nvSpPr>
      <dsp:spPr>
        <a:xfrm>
          <a:off x="1547064" y="1901952"/>
          <a:ext cx="1981099" cy="1755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0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Cambria Math" pitchFamily="18" charset="0"/>
              <a:ea typeface="Cambria Math" pitchFamily="18" charset="0"/>
            </a:rPr>
            <a:t>cancel</a:t>
          </a:r>
          <a:endParaRPr lang="en-US" sz="3200" kern="1200" dirty="0">
            <a:latin typeface="Cambria Math" pitchFamily="18" charset="0"/>
            <a:ea typeface="Cambria Math" pitchFamily="18" charset="0"/>
          </a:endParaRPr>
        </a:p>
      </dsp:txBody>
      <dsp:txXfrm>
        <a:off x="1547064" y="1901952"/>
        <a:ext cx="1981099" cy="1755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DFA0A-0454-46C9-9329-5A1F49E1822C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8AD7A-EC0D-496A-9281-4E227894D3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237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36FEE-6460-4D03-AB91-BA9636B4757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136FEE-6460-4D03-AB91-BA9636B4757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637F3-E3E1-4B84-A365-2632E928407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03420" y="3586718"/>
            <a:ext cx="4266290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/>
                </a:solidFill>
              </a:rPr>
              <a:t>P</a:t>
            </a:r>
            <a:r>
              <a:rPr lang="en-US" sz="1400" dirty="0" smtClean="0">
                <a:solidFill>
                  <a:schemeClr val="bg1"/>
                </a:solidFill>
              </a:rPr>
              <a:t>ublished by Cognella, Inc. (©2012)</a:t>
            </a:r>
          </a:p>
          <a:p>
            <a:pPr algn="ctr">
              <a:lnSpc>
                <a:spcPct val="120000"/>
              </a:lnSpc>
            </a:pPr>
            <a:r>
              <a:rPr lang="en-US" dirty="0" err="1">
                <a:solidFill>
                  <a:schemeClr val="bg1"/>
                </a:solidFill>
              </a:rPr>
              <a:t>Tien</a:t>
            </a:r>
            <a:r>
              <a:rPr lang="en-US" dirty="0">
                <a:solidFill>
                  <a:schemeClr val="bg1"/>
                </a:solidFill>
              </a:rPr>
              <a:t>-Mo Shih </a:t>
            </a:r>
          </a:p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The  University of Maryland  </a:t>
            </a:r>
          </a:p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College Park, Maryland, </a:t>
            </a:r>
            <a:r>
              <a:rPr lang="en-US" dirty="0" smtClean="0">
                <a:solidFill>
                  <a:schemeClr val="bg1"/>
                </a:solidFill>
              </a:rPr>
              <a:t>USA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1922" y="6220041"/>
            <a:ext cx="551228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 smtClean="0">
                <a:solidFill>
                  <a:schemeClr val="bg1"/>
                </a:solidFill>
              </a:rPr>
              <a:t>“The Ultimate Purpose of Education is to Promote Peace and Enrich Life.” </a:t>
            </a:r>
          </a:p>
        </p:txBody>
      </p:sp>
    </p:spTree>
    <p:extLst>
      <p:ext uri="{BB962C8B-B14F-4D97-AF65-F5344CB8AC3E}">
        <p14:creationId xmlns:p14="http://schemas.microsoft.com/office/powerpoint/2010/main" val="220771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473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Heat Transfer Examples in Daily Life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0" y="1699400"/>
                <a:ext cx="8443731" cy="4388883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Getting up from bed  -- chilly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Open the curtain – radiation loss/gain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Layer of ice forming on the windshield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Airplane flying, car moving – combustion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Drink a cup of coffee 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Happy Birthday Party – candle burning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Frying yummy potato patties </a:t>
                </a:r>
              </a:p>
              <a:p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There is a will; there is a way.</a:t>
                </a:r>
              </a:p>
              <a:p>
                <a:r>
                  <a:rPr lang="en-US" sz="2400" b="1" dirty="0" smtClean="0">
                    <a:latin typeface="Cambria Math" pitchFamily="18" charset="0"/>
                    <a:ea typeface="Cambria Math" pitchFamily="18" charset="0"/>
                  </a:rPr>
                  <a:t>There is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itchFamily="18" charset="0"/>
                        <a:ea typeface="Cambria Math" pitchFamily="18" charset="0"/>
                      </a:rPr>
                      <m:t>∆</m:t>
                    </m:r>
                    <m:r>
                      <a:rPr lang="en-US" sz="2400" b="1" i="1" smtClean="0">
                        <a:latin typeface="Cambria Math" pitchFamily="18" charset="0"/>
                        <a:ea typeface="Cambria Math" pitchFamily="18" charset="0"/>
                      </a:rPr>
                      <m:t>𝑻</m:t>
                    </m:r>
                    <m:r>
                      <a:rPr lang="en-US" sz="2400" b="1" i="1" smtClean="0">
                        <a:latin typeface="Cambria Math" pitchFamily="18" charset="0"/>
                        <a:ea typeface="Cambria Math" pitchFamily="18" charset="0"/>
                      </a:rPr>
                      <m:t>;</m:t>
                    </m:r>
                  </m:oMath>
                </a14:m>
                <a:r>
                  <a:rPr lang="en-US" sz="2400" b="1" dirty="0" smtClean="0">
                    <a:latin typeface="Cambria Math" pitchFamily="18" charset="0"/>
                    <a:ea typeface="Cambria Math" pitchFamily="18" charset="0"/>
                  </a:rPr>
                  <a:t> there is heat transfer 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699400"/>
                <a:ext cx="8443731" cy="4388883"/>
              </a:xfrm>
              <a:prstGeom prst="rect">
                <a:avLst/>
              </a:prstGeom>
              <a:blipFill rotWithShape="1">
                <a:blip r:embed="rId2"/>
                <a:stretch>
                  <a:fillRect l="-1083" t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603" y="3279769"/>
            <a:ext cx="3100512" cy="2325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38020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Structure of the Book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273132" y="1724605"/>
                <a:ext cx="8750099" cy="4244196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lang="en-US" sz="1200" dirty="0" smtClean="0"/>
                  <a:t/>
                </a:r>
                <a:br>
                  <a:rPr lang="en-US" sz="1200" dirty="0" smtClean="0"/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7 Parts (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itchFamily="18" charset="0"/>
                        <a:ea typeface="Cambria Math" pitchFamily="18" charset="0"/>
                      </a:rPr>
                      <m:t>≈</m:t>
                    </m:r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3 lessons for each part) 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1: Introduction, 1-D steady state conduction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2: slightly advanced steady state conduction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3: transient heat conduction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4: external convection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5: internal convection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6: free convection, turbulent flows,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             heat exchangers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Part 7: radiation 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32" y="1724605"/>
                <a:ext cx="8750099" cy="4244196"/>
              </a:xfrm>
              <a:prstGeom prst="rect">
                <a:avLst/>
              </a:prstGeom>
              <a:blipFill rotWithShape="1">
                <a:blip r:embed="rId2"/>
                <a:stretch>
                  <a:fillRect l="-1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own Arrow 6"/>
          <p:cNvSpPr/>
          <p:nvPr/>
        </p:nvSpPr>
        <p:spPr>
          <a:xfrm>
            <a:off x="7664548" y="2363191"/>
            <a:ext cx="464695" cy="134191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774" y="3762993"/>
            <a:ext cx="3004457" cy="2253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1951" y="611306"/>
            <a:ext cx="2032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0400" y="315311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2</a:t>
            </a:r>
            <a:br>
              <a:rPr lang="en-US" sz="4000" b="1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 Introduction of Heat Transfer (II)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349500"/>
            <a:ext cx="645335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Fourier Law for Conduction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Law of Convection, q’’ = h(Ts - T</a:t>
            </a:r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∞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Stefan-Boltzmann Law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Wind-Chill Factors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Ice Layers Forming on Car Windshields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ADW (Assume, Draw, Write)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352" y="1892300"/>
            <a:ext cx="1876178" cy="250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55566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62607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Fourier Law of Conduction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 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94480" y="1612900"/>
                <a:ext cx="5737851" cy="48936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q’’ = - k ∂T/∂x  (in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(called heat flux)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Why is there a negative sign?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 = q’’ A (in W)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(called “heat flow rate”)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“prime” means “per meter” 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80" y="1612900"/>
                <a:ext cx="5737851" cy="4893647"/>
              </a:xfrm>
              <a:prstGeom prst="rect">
                <a:avLst/>
              </a:prstGeom>
              <a:blipFill rotWithShape="1">
                <a:blip r:embed="rId2"/>
                <a:stretch>
                  <a:fillRect l="-2763" t="-16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7141779" y="1778296"/>
            <a:ext cx="0" cy="1784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8119241" y="1778296"/>
            <a:ext cx="0" cy="178471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ight Arrow 9"/>
          <p:cNvSpPr/>
          <p:nvPr/>
        </p:nvSpPr>
        <p:spPr>
          <a:xfrm>
            <a:off x="7141779" y="2427890"/>
            <a:ext cx="977462" cy="64638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763407" y="3815255"/>
            <a:ext cx="1844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Hot           Cold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35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0990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Law of Heat Convection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0" y="1847715"/>
                <a:ext cx="8374283" cy="4599384"/>
              </a:xfrm>
              <a:prstGeom prst="rect">
                <a:avLst/>
              </a:prstGeom>
            </p:spPr>
            <p:txBody>
              <a:bodyPr/>
              <a:lstStyle/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q1 = h 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T1)</a:t>
                </a:r>
              </a:p>
              <a:p>
                <a:pPr marL="342900" lvl="0" indent="-342900">
                  <a:spcBef>
                    <a:spcPct val="20000"/>
                  </a:spcBef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or 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q2 = h A (T2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).  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Which one should we use?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See ADW in slide 7   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47715"/>
                <a:ext cx="8374283" cy="4599384"/>
              </a:xfrm>
              <a:prstGeom prst="rect">
                <a:avLst/>
              </a:prstGeom>
              <a:blipFill rotWithShape="1">
                <a:blip r:embed="rId2"/>
                <a:stretch>
                  <a:fillRect l="-1820" t="-1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L2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855" y="1485108"/>
            <a:ext cx="2896585" cy="441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67559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Wind-Chill Factors (WCF)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en-US" sz="4400" i="1" dirty="0" smtClean="0"/>
          </a:p>
        </p:txBody>
      </p:sp>
      <p:pic>
        <p:nvPicPr>
          <p:cNvPr id="6" name="Picture 5" descr="WCF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62069" y="2291507"/>
            <a:ext cx="3535090" cy="3298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62152" y="2186315"/>
                <a:ext cx="4130565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h_windy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(37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 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h_calm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(37 – </a:t>
                </a:r>
                <a:r>
                  <a:rPr lang="en-US" sz="3200" i="1" spc="-300" dirty="0" smtClean="0">
                    <a:latin typeface="Cambria Math" pitchFamily="18" charset="0"/>
                    <a:ea typeface="Cambria Math" pitchFamily="18" charset="0"/>
                  </a:rPr>
                  <a:t>WCF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)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52" y="2186315"/>
                <a:ext cx="4130565" cy="1569660"/>
              </a:xfrm>
              <a:prstGeom prst="rect">
                <a:avLst/>
              </a:prstGeom>
              <a:blipFill rotWithShape="1">
                <a:blip r:embed="rId3"/>
                <a:stretch>
                  <a:fillRect l="-3840" t="-5058" b="-120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662152" y="4508938"/>
            <a:ext cx="4130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i="1" spc="-300" dirty="0" smtClean="0">
                <a:latin typeface="Cambria Math" pitchFamily="18" charset="0"/>
                <a:ea typeface="Cambria Math" pitchFamily="18" charset="0"/>
              </a:rPr>
              <a:t>WCF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is a fictitious temperature.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1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2249" y="315311"/>
            <a:ext cx="8544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2249" y="1799420"/>
                <a:ext cx="4399455" cy="3505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On a Sunday, you and your family go for an outing. In the morning,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T_air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= 25C, and h = 20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-K.  At noontime, it becomes windy with h = 40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-K.  At the same time, you nonetheless feel the same cooling effect. What is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T_air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at noontime?  </a:t>
                </a:r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49" y="1799420"/>
                <a:ext cx="4399455" cy="3505511"/>
              </a:xfrm>
              <a:prstGeom prst="rect">
                <a:avLst/>
              </a:prstGeom>
              <a:blipFill rotWithShape="1">
                <a:blip r:embed="rId2"/>
                <a:stretch>
                  <a:fillRect l="-2078" t="-1391" r="-1385" b="-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Picnic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1704" y="1992696"/>
            <a:ext cx="4145455" cy="3109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414345" y="5376041"/>
            <a:ext cx="43828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482727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36270" y="463752"/>
                <a:ext cx="7855937" cy="5816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Answer:</a:t>
                </a:r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  <a:p>
                <a:endParaRPr lang="en-US" sz="3600" dirty="0" smtClean="0"/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q’’ = 20 *(37C – 25C) = 240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240 = 40* ( 37C – x )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   x = 31C.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MATLAB code: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clc; clear</a:t>
                </a:r>
              </a:p>
              <a:p>
                <a:r>
                  <a:rPr lang="en-US" sz="24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h1=20; Tair1=25; h2=40; </a:t>
                </a:r>
              </a:p>
              <a:p>
                <a:r>
                  <a:rPr lang="en-US" sz="24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qs=h1*(37-Tair1);</a:t>
                </a:r>
              </a:p>
              <a:p>
                <a:r>
                  <a:rPr lang="en-US" sz="24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Tair2= 37-qs/h2 % = 31C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270" y="463752"/>
                <a:ext cx="7855937" cy="5816977"/>
              </a:xfrm>
              <a:prstGeom prst="rect">
                <a:avLst/>
              </a:prstGeom>
              <a:blipFill rotWithShape="1">
                <a:blip r:embed="rId2"/>
                <a:stretch>
                  <a:fillRect l="-2019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smiley_fa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773" y="3191891"/>
            <a:ext cx="2233941" cy="261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42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77792" y="711199"/>
                <a:ext cx="8461094" cy="2180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Stefan-Boltzmann Law of Radiation</a:t>
                </a:r>
              </a:p>
              <a:p>
                <a:endParaRPr lang="en-US" sz="2800" dirty="0" smtClean="0"/>
              </a:p>
              <a:p>
                <a:r>
                  <a:rPr lang="en-US" sz="2800" dirty="0" smtClean="0"/>
                  <a:t/>
                </a:r>
                <a:br>
                  <a:rPr lang="en-US" sz="2800" dirty="0" smtClean="0"/>
                </a:br>
                <a:r>
                  <a:rPr lang="en-US" sz="3600" dirty="0" smtClean="0"/>
                  <a:t>    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q_rad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A </a:t>
                </a:r>
                <a:r>
                  <a:rPr lang="el-GR" sz="3200" dirty="0" smtClean="0">
                    <a:latin typeface="Cambria Math" pitchFamily="18" charset="0"/>
                    <a:ea typeface="Cambria Math" pitchFamily="18" charset="0"/>
                  </a:rPr>
                  <a:t>εσ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(Watts)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92" y="711199"/>
                <a:ext cx="8461094" cy="2180982"/>
              </a:xfrm>
              <a:prstGeom prst="rect">
                <a:avLst/>
              </a:prstGeom>
              <a:blipFill rotWithShape="1">
                <a:blip r:embed="rId2"/>
                <a:stretch>
                  <a:fillRect t="-5042" b="-4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04041" y="3673366"/>
            <a:ext cx="41936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For Blackbodies, </a:t>
            </a:r>
          </a:p>
          <a:p>
            <a:r>
              <a:rPr lang="el-GR" sz="3200" dirty="0" smtClean="0">
                <a:latin typeface="Cambria Math" pitchFamily="18" charset="0"/>
                <a:ea typeface="Cambria Math" pitchFamily="18" charset="0"/>
              </a:rPr>
              <a:t>ε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1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063" y="3105937"/>
            <a:ext cx="3480823" cy="2522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74241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783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Ice Layers Forming on Car Windshields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5" descr="L2-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4538" y="1347752"/>
            <a:ext cx="5230540" cy="47616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484" y="1497230"/>
            <a:ext cx="3168868" cy="31085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q_supply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=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q_rad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+ q_conv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Assume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q_supply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≈ 0 </a:t>
            </a:r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0" y="4177862"/>
                <a:ext cx="35945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εσ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+ h (T – T∞) = 0 </a:t>
                </a:r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177862"/>
                <a:ext cx="3594538" cy="461665"/>
              </a:xfrm>
              <a:prstGeom prst="rect">
                <a:avLst/>
              </a:prstGeom>
              <a:blipFill rotWithShape="1">
                <a:blip r:embed="rId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236484" y="5155324"/>
            <a:ext cx="3358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Nonlinear Equation!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50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2" y="332509"/>
            <a:ext cx="85383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Table of Contents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260" y="1306286"/>
            <a:ext cx="84314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There are 7 parts in the textbook.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There are approximately 3 lessons</a:t>
            </a:r>
          </a:p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    in each part</a:t>
            </a:r>
            <a:br>
              <a:rPr lang="en-US" sz="2400" dirty="0" smtClean="0">
                <a:latin typeface="Cambria Math" pitchFamily="18" charset="0"/>
                <a:ea typeface="Cambria Math" pitchFamily="18" charset="0"/>
              </a:rPr>
            </a:b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I:    Fundamentals in Heat Transfer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II:  Slightly Advanced Conduction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III: Transient Heat Conduction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IV:  External Heat Convection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V:    Internal Heat Convection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VI:  Free Convection, Turbulent</a:t>
            </a:r>
          </a:p>
          <a:p>
            <a:r>
              <a:rPr lang="en-US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                    Convection, Heat Exchangers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Part VII: Radiation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665" y="3170711"/>
            <a:ext cx="2976749" cy="2232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17971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3471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Assume, Draw, and Write (ADW)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4774" y="1379096"/>
                <a:ext cx="8274570" cy="6588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Assume: hot system, cold ambience</a:t>
                </a: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Draw: the arrow</a:t>
                </a: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Write: the governing equation           </a:t>
                </a: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  ∆U = - h A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𝑝𝑙𝑎𝑡𝑒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𝑎𝑖𝑟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) …. Eq. (1)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28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Assume: cold system, hot ambience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Draw: the arrow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Write: the governing equation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   ∆U = h A </a:t>
                </a:r>
                <a:r>
                  <a:rPr lang="el-GR" sz="28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𝑎𝑖𝑟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ea typeface="Cambria Math" pitchFamily="18" charset="0"/>
                          </a:rPr>
                          <m:t>𝑝𝑙𝑎𝑡𝑒</m:t>
                        </m:r>
                      </m:sub>
                    </m:sSub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) …. Eq. (2)</a:t>
                </a:r>
              </a:p>
              <a:p>
                <a:endParaRPr lang="en-US" sz="28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 Equations (1) and (2) are the same,</a:t>
                </a:r>
                <a:b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  as long as we follow the rule of ADW.   </a:t>
                </a:r>
              </a:p>
              <a:p>
                <a:endParaRPr lang="en-US" sz="2800" dirty="0" smtClean="0"/>
              </a:p>
              <a:p>
                <a:endParaRPr lang="en-US" sz="2800" dirty="0" smtClean="0"/>
              </a:p>
              <a:p>
                <a:endParaRPr lang="en-US" sz="2800" dirty="0" smtClean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774" y="1379096"/>
                <a:ext cx="8274570" cy="6588855"/>
              </a:xfrm>
              <a:prstGeom prst="rect">
                <a:avLst/>
              </a:prstGeom>
              <a:blipFill rotWithShape="1">
                <a:blip r:embed="rId3"/>
                <a:stretch>
                  <a:fillRect l="-1548" t="-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dw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1343" y="1783831"/>
            <a:ext cx="1911888" cy="2698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1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4754" y="659568"/>
            <a:ext cx="84009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3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One-D Steady State Heat Conduction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754" y="2458388"/>
            <a:ext cx="6229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Governing Equation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Single Slab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Multiple Slabs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Overall Resistance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Boundary Conditions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227" y="2364056"/>
            <a:ext cx="4271528" cy="2445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05158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59764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Governing Equations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612900"/>
            <a:ext cx="453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644" y="1373058"/>
            <a:ext cx="4413356" cy="54849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94873" y="1612900"/>
                <a:ext cx="4535772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∆U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. 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Steady State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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  <a:sym typeface="Wingdings" pitchFamily="2" charset="2"/>
                  </a:rPr>
                  <a:t>U = 0.  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  <a:sym typeface="Wingdings" pitchFamily="2" charset="2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Also,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= kA[T(i-1) – T(i)]/∆x,</a:t>
                </a: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= kA[T(i) – T(i+1)]/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x.</a:t>
                </a:r>
              </a:p>
              <a:p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So,  T(i-1) – 2T(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i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) + T(i+1) = 0.</a:t>
                </a:r>
                <a:endParaRPr lang="en-US" sz="24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873" y="1612900"/>
                <a:ext cx="4535772" cy="3416320"/>
              </a:xfrm>
              <a:prstGeom prst="rect">
                <a:avLst/>
              </a:prstGeom>
              <a:blipFill rotWithShape="1">
                <a:blip r:embed="rId3"/>
                <a:stretch>
                  <a:fillRect l="-2151" t="-1429" b="-32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414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0473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Single-Slab Problems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47715"/>
            <a:ext cx="8374283" cy="45993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19528" y="1618939"/>
            <a:ext cx="78098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Based on the governing equation in the previous  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slide, to find interior nodal T’s is a trivial task.</a:t>
            </a: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We will focus on finding T’s on the two faces,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at x = 0 and x = L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7" name="Picture 6" descr="L3_ppt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555" y="3574295"/>
            <a:ext cx="3797928" cy="30813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528" y="4272197"/>
            <a:ext cx="43471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There are 8 possible combinations of boundary conditions, excluding both q1 and q2 are given.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33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1" y="1699401"/>
            <a:ext cx="7927674" cy="42441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endParaRPr lang="en-US" sz="4400" i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457201" y="329784"/>
            <a:ext cx="83570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57201" y="1848095"/>
                <a:ext cx="8357015" cy="3658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If the temperature of our body tissue is 37C,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T_room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25C, and the thickness of the tissue is 0.002m, find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T_skin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 Relevant data:</a:t>
                </a:r>
                <a:r>
                  <a:rPr lang="en-US" sz="3200" dirty="0" smtClean="0"/>
                  <a:t/>
                </a:r>
                <a:br>
                  <a:rPr lang="en-US" sz="3200" dirty="0" smtClean="0"/>
                </a:br>
                <a:r>
                  <a:rPr lang="en-US" sz="3200" dirty="0" smtClean="0"/>
                  <a:t/>
                </a:r>
                <a:br>
                  <a:rPr lang="en-US" sz="3200" dirty="0" smtClean="0"/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L = 0.002m,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 = 20 W/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-K,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k = 0.61 W/m-K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848095"/>
                <a:ext cx="8357015" cy="3658309"/>
              </a:xfrm>
              <a:prstGeom prst="rect">
                <a:avLst/>
              </a:prstGeom>
              <a:blipFill rotWithShape="1">
                <a:blip r:embed="rId3"/>
                <a:stretch>
                  <a:fillRect l="-1823" t="-2167"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841" y="3558495"/>
            <a:ext cx="3107554" cy="2070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577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92" y="284813"/>
            <a:ext cx="84610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</a:t>
            </a:r>
          </a:p>
          <a:p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k_skin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*(37 –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T_skin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)/L = h (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T_skin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–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T_room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or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T_skin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(37 + Bi*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T_room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)/(1 + Bi),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where Bi (Biot number) = h L /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k_skin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. </a:t>
            </a:r>
          </a:p>
          <a:p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5" name="Picture 4" descr="L3_ppt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056" y="4107305"/>
            <a:ext cx="2713219" cy="256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5697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0640" y="434716"/>
            <a:ext cx="74041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Numerical Experiments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 smtClean="0"/>
          </a:p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k=0.61; h=20; L=0.002;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Bi = h*L/k     % = 0.0656</a:t>
            </a:r>
          </a:p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Troom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= 25; </a:t>
            </a:r>
          </a:p>
          <a:p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Tskin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= (37 + Bi*</a:t>
            </a:r>
            <a:r>
              <a:rPr lang="en-US" sz="2800" dirty="0" err="1" smtClean="0">
                <a:latin typeface="Cambria Math" pitchFamily="18" charset="0"/>
                <a:ea typeface="Cambria Math" pitchFamily="18" charset="0"/>
              </a:rPr>
              <a:t>Troom</a:t>
            </a: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)/(1+Bi)   % =36.262C</a:t>
            </a:r>
          </a:p>
          <a:p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What if:</a:t>
            </a:r>
          </a:p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h increases, L increases, or k increases? </a:t>
            </a:r>
          </a:p>
        </p:txBody>
      </p:sp>
      <p:sp>
        <p:nvSpPr>
          <p:cNvPr id="6" name="Double Brace 5"/>
          <p:cNvSpPr/>
          <p:nvPr/>
        </p:nvSpPr>
        <p:spPr>
          <a:xfrm>
            <a:off x="95004" y="1723869"/>
            <a:ext cx="6472051" cy="2593298"/>
          </a:xfrm>
          <a:prstGeom prst="brace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997" y="1498051"/>
            <a:ext cx="2199719" cy="3299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8524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34715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Multiple-Slab Problems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705" y="1693889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q = h1*(Tinf1 – T1)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= ka*(T1 – T2)/La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= kb*(T2 – T3)/Lb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= h2*(T3 – Tinf2)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Why? Because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(1) 1-D,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(2) steady state,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(3)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q_gen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0.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7" descr="L3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583" y="1352462"/>
            <a:ext cx="4255879" cy="427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44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23520" y="1319134"/>
                <a:ext cx="8676640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Rearrange: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 /h1       = Tinf1 – T1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q*La/ka  = T1 – T2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q*Lb/kb = T2 – T3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q/h2       = T3 – Tinf2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q*(1/h1 + La/ka + Lb/kb + 1/h2)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∞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20" y="1319134"/>
                <a:ext cx="8676640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1827" t="-1750" b="-3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44577" y="329784"/>
            <a:ext cx="76299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Multiple-Slab Problems (cont’d)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4736892" y="1319134"/>
          <a:ext cx="3537678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11194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41583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Overall Resistance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8769" y="1509529"/>
            <a:ext cx="67455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R = 1/h1 + La/ka + Lb/kb + 1/h2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69" y="2493818"/>
            <a:ext cx="5240977" cy="39307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3223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60400" y="584617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Chapter 1</a:t>
            </a: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40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 Introduction of Heat Transfer (I) 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2389408"/>
            <a:ext cx="553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Outline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Need a Second Check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 Simple Coke Problem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Uniqueness of the Course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Heat Transfer Examples in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Daily Life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Structure of the Book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5" descr="Candle-fla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2389407"/>
            <a:ext cx="2527300" cy="22445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389744"/>
            <a:ext cx="9144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Thermodynamics vs. Heat Transfer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694480" y="1304144"/>
            <a:ext cx="629662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Thermodynamics = First Income of a Household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Heat Transfer = Second Income of a Household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Only First Income is no longer enough.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They also look like twins.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31" y="3269562"/>
            <a:ext cx="2263651" cy="2539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7231" y="1020686"/>
            <a:ext cx="228600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374755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Simple Coke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285008" y="1663908"/>
                <a:ext cx="8546475" cy="4783191"/>
              </a:xfrm>
              <a:prstGeom prst="rect">
                <a:avLst/>
              </a:prstGeom>
            </p:spPr>
            <p:txBody>
              <a:bodyPr/>
              <a:lstStyle/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sz="3200" noProof="0" dirty="0" smtClean="0">
                    <a:latin typeface="Cambria Math" pitchFamily="18" charset="0"/>
                    <a:ea typeface="Cambria Math" pitchFamily="18" charset="0"/>
                  </a:rPr>
                  <a:t>How long does it take for a can of Coke, taken out from the refrigerator at 5C, to </a:t>
                </a:r>
              </a:p>
              <a:p>
                <a:pPr marR="0" lvl="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</a:t>
                </a:r>
                <a:r>
                  <a:rPr lang="en-US" sz="3200" noProof="0" dirty="0" smtClean="0">
                    <a:latin typeface="Cambria Math" pitchFamily="18" charset="0"/>
                    <a:ea typeface="Cambria Math" pitchFamily="18" charset="0"/>
                  </a:rPr>
                  <a:t>warm up to 15C in a room at 25C?</a:t>
                </a:r>
              </a:p>
              <a:p>
                <a:pPr marL="342900" marR="0" lvl="0" indent="-342900" algn="l" defTabSz="4572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First 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Law of Thermodynamics dictates:</a:t>
                </a:r>
                <a:r>
                  <a:rPr lang="en-US" sz="3200" noProof="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noProof="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kumimoji="0" lang="el-GR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U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  <m:t>𝑄</m:t>
                        </m:r>
                      </m:e>
                      <m:sub>
                        <m:r>
                          <a:rPr kumimoji="0" lang="en-US" sz="3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itchFamily="18" charset="0"/>
                          </a:rPr>
                          <m:t>𝑖𝑛</m:t>
                        </m:r>
                      </m:sub>
                    </m:sSub>
                  </m:oMath>
                </a14:m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, where </a:t>
                </a: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marR="0" lvl="0" indent="-342900" algn="l" defTabSz="457200" rtl="0" eaLnBrk="1" fontAlgn="auto" latinLnBrk="0" hangingPunct="1"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   </a:t>
                </a:r>
                <a:r>
                  <a:rPr kumimoji="0" lang="en-US" sz="3200" b="0" i="0" u="none" strike="noStrike" kern="1200" cap="none" spc="0" normalizeH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kumimoji="0" lang="el-GR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U = m c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v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 (T – </a:t>
                </a:r>
                <a:r>
                  <a:rPr kumimoji="0" lang="en-US" sz="3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Tp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)/</a:t>
                </a:r>
                <a:r>
                  <a:rPr kumimoji="0" lang="el-GR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kumimoji="0" lang="en-US" sz="3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</a:rPr>
                  <a:t>t,</a:t>
                </a:r>
              </a:p>
              <a:p>
                <a:pPr marL="342900" marR="0" lvl="0" indent="-342900" algn="l" defTabSz="457200" rtl="0" eaLnBrk="1" fontAlgn="auto" latinLnBrk="0" hangingPunct="1"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There are 2 unknowns: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Q_in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and T.  </a:t>
                </a:r>
              </a:p>
              <a:p>
                <a:pPr marL="342900" marR="0" lvl="0" indent="-342900" algn="l" defTabSz="457200" rtl="0" eaLnBrk="1" fontAlgn="auto" latinLnBrk="0" hangingPunct="1"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tabLst/>
                  <a:defRPr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But there is only one equation!!</a:t>
                </a:r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008" y="1663908"/>
                <a:ext cx="8546475" cy="4783191"/>
              </a:xfrm>
              <a:prstGeom prst="rect">
                <a:avLst/>
              </a:prstGeom>
              <a:blipFill rotWithShape="1">
                <a:blip r:embed="rId2"/>
                <a:stretch>
                  <a:fillRect l="-1854" t="-1656" r="-2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334" y="3108238"/>
            <a:ext cx="1599027" cy="2132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20769" y="50966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Need Another Equation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457201" y="1454046"/>
                <a:ext cx="7927674" cy="4489551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We are unable to solve the previous Coke problem. Unless we have one 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more equation.</a:t>
                </a:r>
                <a:r>
                  <a:rPr lang="en-US" sz="2400" dirty="0" smtClean="0"/>
                  <a:t> </a:t>
                </a:r>
                <a:br>
                  <a:rPr lang="en-US" sz="2400" dirty="0" smtClean="0"/>
                </a:br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4400" b="0" i="1" smtClean="0">
                            <a:latin typeface="Cambria Math"/>
                          </a:rPr>
                          <m:t>𝑖𝑛</m:t>
                        </m:r>
                      </m:sub>
                    </m:sSub>
                  </m:oMath>
                </a14:m>
                <a:r>
                  <a:rPr lang="en-US" sz="4400" i="1" dirty="0" smtClean="0"/>
                  <a:t> </a:t>
                </a:r>
                <a:r>
                  <a:rPr lang="en-US" sz="4400" dirty="0" smtClean="0">
                    <a:latin typeface="Cambria Math" pitchFamily="18" charset="0"/>
                    <a:ea typeface="Cambria Math" pitchFamily="18" charset="0"/>
                  </a:rPr>
                  <a:t>= function of T </a:t>
                </a:r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1" y="1454046"/>
                <a:ext cx="7927674" cy="4489551"/>
              </a:xfrm>
              <a:prstGeom prst="rect">
                <a:avLst/>
              </a:prstGeom>
              <a:blipFill rotWithShape="1">
                <a:blip r:embed="rId2"/>
                <a:stretch>
                  <a:fillRect l="-1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390" y="4712259"/>
            <a:ext cx="2286000" cy="19431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87" y="2953987"/>
            <a:ext cx="3313216" cy="2484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919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9449" y="374754"/>
            <a:ext cx="7510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10-minute Classroom Interactive Question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9626" y="1978701"/>
            <a:ext cx="809468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 can of Coke is taken out from the refrigerator at 5C, and is placed on a table in a room at 25C. Sketch T(t). Related questions: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(1) What do you base on to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sketch the curve like that?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(2) Are you able to compute </a:t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T(t) now? If not, why not?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988" y="3633849"/>
            <a:ext cx="1871106" cy="2494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3710" y="102205"/>
            <a:ext cx="53514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Answer: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54636" y="835400"/>
                <a:ext cx="8184630" cy="5170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AutoNum type="arabicParenBoth"/>
                </a:pP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 with increase with 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t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exponentially.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Initially, Coke is cold, so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T_coke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will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increase rapidly. As it is warmed up,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the warming process will slow down.</a:t>
                </a:r>
              </a:p>
              <a:p>
                <a:pPr marL="342900" indent="-342900"/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342900" indent="-342900"/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(2) No, we are not able to compute T(t)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now. Because we have not learned how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to related 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Q_in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with T.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(We did learn: ∆U = 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l-GR" sz="2400" dirty="0" smtClean="0">
                    <a:latin typeface="Cambria Math" pitchFamily="18" charset="0"/>
                    <a:ea typeface="Cambria Math" pitchFamily="18" charset="0"/>
                  </a:rPr>
                  <a:t>Δ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T from thermodynamics)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(Lesson 6 will present this problem)</a:t>
                </a:r>
              </a:p>
              <a:p>
                <a:pPr marL="342900" indent="-342900"/>
                <a:endParaRPr lang="en-US" dirty="0" smtClean="0"/>
              </a:p>
              <a:p>
                <a:pPr marL="342900" indent="-342900"/>
                <a:r>
                  <a:rPr lang="en-US" dirty="0" smtClean="0"/>
                  <a:t>   </a:t>
                </a:r>
                <a:r>
                  <a:rPr lang="en-US" dirty="0" err="1" smtClean="0"/>
                  <a:t>clc</a:t>
                </a:r>
                <a:r>
                  <a:rPr lang="en-US" dirty="0" smtClean="0"/>
                  <a:t>; clear;</a:t>
                </a:r>
              </a:p>
              <a:p>
                <a:pPr marL="342900" indent="-342900"/>
                <a:r>
                  <a:rPr lang="en-US" dirty="0"/>
                  <a:t> </a:t>
                </a:r>
                <a:r>
                  <a:rPr lang="en-US" dirty="0" smtClean="0"/>
                  <a:t>  c1=0.7; t=</a:t>
                </a:r>
                <a:r>
                  <a:rPr lang="en-US" dirty="0" err="1" smtClean="0"/>
                  <a:t>linspace</a:t>
                </a:r>
                <a:r>
                  <a:rPr lang="en-US" dirty="0" smtClean="0"/>
                  <a:t>(0, 5, 51); </a:t>
                </a:r>
              </a:p>
              <a:p>
                <a:pPr marL="342900" indent="-342900"/>
                <a:r>
                  <a:rPr lang="en-US" dirty="0" smtClean="0"/>
                  <a:t>   T</a:t>
                </a:r>
                <a:r>
                  <a:rPr lang="en-US" dirty="0"/>
                  <a:t>=(-20)*</a:t>
                </a:r>
                <a:r>
                  <a:rPr lang="en-US" dirty="0" err="1"/>
                  <a:t>exp</a:t>
                </a:r>
                <a:r>
                  <a:rPr lang="en-US" dirty="0"/>
                  <a:t>(-c1*t)+25</a:t>
                </a:r>
                <a:r>
                  <a:rPr lang="en-US" dirty="0" smtClean="0"/>
                  <a:t>;</a:t>
                </a:r>
              </a:p>
              <a:p>
                <a:pPr marL="342900" indent="-342900"/>
                <a:r>
                  <a:rPr lang="en-US" dirty="0" smtClean="0"/>
                  <a:t>   plot(t, T) </a:t>
                </a:r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36" y="835400"/>
                <a:ext cx="8184630" cy="5170646"/>
              </a:xfrm>
              <a:prstGeom prst="rect">
                <a:avLst/>
              </a:prstGeom>
              <a:blipFill rotWithShape="1">
                <a:blip r:embed="rId2"/>
                <a:stretch>
                  <a:fillRect l="-1191" t="-943" b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Coke_warming.png"/>
          <p:cNvPicPr>
            <a:picLocks noChangeAspect="1"/>
          </p:cNvPicPr>
          <p:nvPr/>
        </p:nvPicPr>
        <p:blipFill rotWithShape="1">
          <a:blip r:embed="rId3"/>
          <a:srcRect l="5402"/>
          <a:stretch/>
        </p:blipFill>
        <p:spPr>
          <a:xfrm>
            <a:off x="6248400" y="1142601"/>
            <a:ext cx="2828498" cy="2485019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3681351" y="4738823"/>
            <a:ext cx="308758" cy="126722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03864" y="4931996"/>
            <a:ext cx="27040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A MATLAB code to plot T vs. t </a:t>
            </a:r>
            <a:endParaRPr lang="en-US" sz="2400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792" y="434715"/>
            <a:ext cx="867133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Uniqueness of the Course</a:t>
            </a:r>
          </a:p>
          <a:p>
            <a:pPr algn="ctr"/>
            <a:endParaRPr lang="en-US" sz="4000" b="1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Simple MATLAB codes  </a:t>
            </a:r>
            <a:endParaRPr lang="en-US" sz="24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Many daily-life problems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endParaRPr lang="en-US" sz="28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2 or 3 grid nodes</a:t>
            </a:r>
          </a:p>
          <a:p>
            <a:endParaRPr lang="en-US" sz="2800" dirty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Emphasis on fundamentals and</a:t>
            </a:r>
            <a:br>
              <a:rPr lang="en-US" sz="28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  simplicity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197" y="1144155"/>
            <a:ext cx="2984500" cy="444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91934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FV3TYEPWNNQC-385-460</_dlc_DocId>
    <_dlc_DocIdUrl xmlns="5c85acdc-a394-4ae0-8c72-fb4a95b3d573">
      <Url>http://sharepoint/marketing/edu/book_prog/teaching_kits/_layouts/DocIdRedir.aspx?ID=FV3TYEPWNNQC-385-460</Url>
      <Description>FV3TYEPWNNQC-385-460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6967A75-6E32-424C-9793-7D0287EFBC6A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A2497F63-43F1-46C2-AFAB-7A20071B41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85acdc-a394-4ae0-8c72-fb4a95b3d5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47157C9-23CD-4C30-96BC-6F02A6A4CB9F}">
  <ds:schemaRefs>
    <ds:schemaRef ds:uri="http://schemas.microsoft.com/office/2006/metadata/properties"/>
    <ds:schemaRef ds:uri="http://schemas.microsoft.com/office/infopath/2007/PartnerControls"/>
    <ds:schemaRef ds:uri="5c85acdc-a394-4ae0-8c72-fb4a95b3d573"/>
  </ds:schemaRefs>
</ds:datastoreItem>
</file>

<file path=customXml/itemProps4.xml><?xml version="1.0" encoding="utf-8"?>
<ds:datastoreItem xmlns:ds="http://schemas.openxmlformats.org/officeDocument/2006/customXml" ds:itemID="{17096309-D879-40E4-8732-158C5243EC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952</TotalTime>
  <Words>774</Words>
  <Application>Microsoft Office PowerPoint</Application>
  <PresentationFormat>On-screen Show (4:3)</PresentationFormat>
  <Paragraphs>208</Paragraphs>
  <Slides>29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Readers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Ye Cheng</cp:lastModifiedBy>
  <cp:revision>62</cp:revision>
  <dcterms:created xsi:type="dcterms:W3CDTF">2012-05-17T16:53:02Z</dcterms:created>
  <dcterms:modified xsi:type="dcterms:W3CDTF">2012-07-30T20:31:05Z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c57b0529-7efd-48cb-804d-7b21ece20970</vt:lpwstr>
  </property>
  <property fmtid="{D5CDD505-2E9C-101B-9397-08002B2CF9AE}" pid="3" name="ContentTypeId">
    <vt:lpwstr>0x0101006BDDD4311782FF468A963DFBA391B13E</vt:lpwstr>
  </property>
</Properties>
</file>