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7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8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9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30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65" r:id="rId2"/>
    <p:sldId id="257" r:id="rId3"/>
    <p:sldId id="258" r:id="rId4"/>
    <p:sldId id="259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243" autoAdjust="0"/>
  </p:normalViewPr>
  <p:slideViewPr>
    <p:cSldViewPr snapToGrid="0" snapToObjects="1">
      <p:cViewPr varScale="1">
        <p:scale>
          <a:sx n="64" d="100"/>
          <a:sy n="64" d="100"/>
        </p:scale>
        <p:origin x="-13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customXml" Target="../customXml/item1.xml"/><Relationship Id="rId40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1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25.xml"/><Relationship Id="rId5" Type="http://schemas.openxmlformats.org/officeDocument/2006/relationships/slide" Target="slides/slide22.xml"/><Relationship Id="rId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D0D7-6638-4566-9BA7-01C4E75B49DA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637F3-E3E1-4B84-A365-2632E92840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387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637F3-E3E1-4B84-A365-2632E92840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637F3-E3E1-4B84-A365-2632E928407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637F3-E3E1-4B84-A365-2632E9284073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637F3-E3E1-4B84-A365-2632E928407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2860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itle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6" y="462"/>
            <a:ext cx="9138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86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487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308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main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333" b="60238"/>
          <a:stretch>
            <a:fillRect/>
          </a:stretch>
        </p:blipFill>
        <p:spPr>
          <a:xfrm>
            <a:off x="0" y="8164"/>
            <a:ext cx="9138198" cy="1469571"/>
          </a:xfrm>
          <a:prstGeom prst="rect">
            <a:avLst/>
          </a:prstGeom>
        </p:spPr>
      </p:pic>
      <p:pic>
        <p:nvPicPr>
          <p:cNvPr id="8" name="Picture 7" descr="ppt_title_tex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381" y="5772151"/>
            <a:ext cx="2370184" cy="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049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25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876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720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44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58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76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781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739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4754" y="419726"/>
            <a:ext cx="8400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4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One-D Steady State Heat Conduction with Heat Generation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872" y="2458388"/>
            <a:ext cx="64091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Outline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Governing Equation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Our Bodies  (0-D)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 Two-Slab System (1-D)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Optimization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Circuit Analogy Becomes Invalid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8720" y="2236470"/>
            <a:ext cx="3894666" cy="25996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9390" y="479685"/>
            <a:ext cx="736017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Our Ears and Fingers</a:t>
            </a:r>
          </a:p>
          <a:p>
            <a:pPr algn="ctr"/>
            <a:endParaRPr lang="en-US" sz="4000" b="1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frostbites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same principle as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fin cooling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extended surfaces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3050" y="1534160"/>
            <a:ext cx="3089910" cy="4119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016781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374754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Governing Equations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94480" y="1612900"/>
            <a:ext cx="3877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344774" y="1612900"/>
                <a:ext cx="5156615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+ q_conv,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where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k A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c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(TW – Ti)/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x,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k A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c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(Ti – TE)/∆x,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q_conv = h p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x (Ti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74" y="1612900"/>
                <a:ext cx="5156615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-3077" t="-1752" b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L5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1612899"/>
            <a:ext cx="4572001" cy="286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1745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58461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 </a:t>
            </a:r>
            <a:endParaRPr lang="en-US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3967"/>
            <a:ext cx="8374283" cy="487313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884420" y="584617"/>
            <a:ext cx="748009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Special Case</a:t>
            </a:r>
          </a:p>
          <a:p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When h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 0, the steady state fin reduces to a steady state 1-D slab.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89154" y="4227226"/>
            <a:ext cx="5141626" cy="5846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89154" y="3942413"/>
            <a:ext cx="45270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 insulated                       </a:t>
            </a:r>
            <a:r>
              <a:rPr lang="en-US" sz="2400" dirty="0" err="1" smtClean="0"/>
              <a:t>insulated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289154" y="4811843"/>
            <a:ext cx="514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sz="2400" dirty="0" smtClean="0"/>
              <a:t>insulated                                 </a:t>
            </a:r>
            <a:r>
              <a:rPr lang="en-US" sz="2400" dirty="0" err="1" smtClean="0"/>
              <a:t>insulated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227226"/>
            <a:ext cx="83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hot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430780" y="4227226"/>
            <a:ext cx="944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cold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87813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899410" y="599607"/>
                <a:ext cx="7465101" cy="42165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A Seemingly Puzzling Problem </a:t>
                </a:r>
              </a:p>
              <a:p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en-US" dirty="0" smtClean="0"/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As k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 ∞,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dT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/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dx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 0, </a:t>
                </a:r>
              </a:p>
              <a:p>
                <a:pPr>
                  <a:buFont typeface="Arial" pitchFamily="34" charset="0"/>
                  <a:buChar char="•"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then what happens to:  </a:t>
                </a:r>
              </a:p>
              <a:p>
                <a:pPr>
                  <a:buFont typeface="Arial" pitchFamily="34" charset="0"/>
                  <a:buChar char="•"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q_base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= 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𝐴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k (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dT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/dx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)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sym typeface="Wingdings" pitchFamily="2" charset="2"/>
                          </a:rPr>
                          <m:t>=0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              ?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410" y="599607"/>
                <a:ext cx="7465101" cy="4216539"/>
              </a:xfrm>
              <a:prstGeom prst="rect">
                <a:avLst/>
              </a:prstGeom>
              <a:blipFill rotWithShape="1">
                <a:blip r:embed="rId2"/>
                <a:stretch>
                  <a:fillRect l="-1879" t="-2601" b="-37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puzz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104" y="1571624"/>
            <a:ext cx="3122724" cy="370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165116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4557" y="452370"/>
            <a:ext cx="75700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MATLAB Numerical Experiments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4321" y="1449382"/>
            <a:ext cx="76449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mbria Math" pitchFamily="18" charset="0"/>
                <a:ea typeface="Cambria Math" pitchFamily="18" charset="0"/>
              </a:rPr>
              <a:t>k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        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/dx)_x=0      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q_base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(Watt)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300          2154.3                  8.12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340          2028.2                  8.67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380          1922.1                  9.18  </a:t>
            </a:r>
          </a:p>
          <a:p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9732" y="3622040"/>
            <a:ext cx="3948854" cy="2961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4878648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lang="en-US" sz="4400" i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457201" y="524656"/>
            <a:ext cx="8357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 Optimization Problem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508" y="1439056"/>
            <a:ext cx="73601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Goal: maximum cooling effect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Find: number of fins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As we increase the number of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fins, we increase the cooling rate.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However, after a certain number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of fins, both h may decrease, and 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T_inf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may increase, due to blocking of the air flow.  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8" name="Picture 7" descr="L5-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306" y="1232541"/>
            <a:ext cx="2636694" cy="342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2416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715" y="464695"/>
            <a:ext cx="754005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Computed Result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 Procedure: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(a) compute a plain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   fin problem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(b) obtain one data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   point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(c) change n value,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   and repeat (a)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 descr="L5-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142" y="1379095"/>
            <a:ext cx="5062700" cy="440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8377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277792" y="479684"/>
                <a:ext cx="8461094" cy="7232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A 10-minute Classroom Interactive Question</a:t>
                </a:r>
                <a:r>
                  <a:rPr lang="en-US" sz="4000" b="1" dirty="0" smtClean="0"/>
                  <a:t/>
                </a:r>
                <a:br>
                  <a:rPr lang="en-US" sz="4000" b="1" dirty="0" smtClean="0"/>
                </a:br>
                <a:endParaRPr lang="en-US" sz="4000" b="1" dirty="0" smtClean="0"/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Given: our ear, Tb = 37C,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- 20C, k = 0.65, Ac = 0.03m*0.004m, L = 0.03m, p = 0.04m*2,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T_tip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0C, assume the edge of our earlobe is insulated. Take only one interior node.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/>
                  <a:t/>
                </a:r>
                <a:br>
                  <a:rPr lang="en-US" sz="3200" dirty="0" smtClean="0"/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Find: h </a:t>
                </a:r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4000" b="1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/>
                  <a:t> </a:t>
                </a:r>
                <a:br>
                  <a:rPr lang="en-US" sz="3200" dirty="0" smtClean="0"/>
                </a:br>
                <a:r>
                  <a:rPr lang="en-US" sz="4000" b="1" dirty="0" smtClean="0"/>
                  <a:t/>
                </a:r>
                <a:br>
                  <a:rPr lang="en-US" sz="4000" b="1" dirty="0" smtClean="0"/>
                </a:br>
                <a:endParaRPr lang="en-US" sz="4000" b="1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92" y="479684"/>
                <a:ext cx="8461094" cy="7232749"/>
              </a:xfrm>
              <a:prstGeom prst="rect">
                <a:avLst/>
              </a:prstGeom>
              <a:blipFill rotWithShape="1">
                <a:blip r:embed="rId2"/>
                <a:stretch>
                  <a:fillRect l="-1873" t="-1518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2728210" y="4781862"/>
            <a:ext cx="2863121" cy="2548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458387" y="5231567"/>
            <a:ext cx="3582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37C         0C          </a:t>
            </a:r>
            <a:r>
              <a:rPr lang="en-US" sz="3200" dirty="0" err="1" smtClean="0"/>
              <a:t>0C</a:t>
            </a:r>
            <a:endParaRPr lang="en-US" sz="32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492708" y="4781862"/>
            <a:ext cx="0" cy="629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86793" y="4781862"/>
            <a:ext cx="14991" cy="629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33931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646" y="644577"/>
            <a:ext cx="806470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Take energy balance over the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control volume surrounding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the only interior node: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k A (37 – 0)/</a:t>
            </a:r>
            <a:r>
              <a:rPr lang="el-GR" sz="3200" dirty="0" smtClean="0">
                <a:latin typeface="Cambria Math" pitchFamily="18" charset="0"/>
                <a:ea typeface="Cambria Math" pitchFamily="18" charset="0"/>
              </a:rPr>
              <a:t>Δ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x = h p ∆x (0 –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T_inf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one equation, one unknown, </a:t>
            </a:r>
            <a:r>
              <a:rPr lang="en-US" sz="3200" i="1" dirty="0" smtClean="0">
                <a:latin typeface="Cambria Math" pitchFamily="18" charset="0"/>
                <a:ea typeface="Cambria Math" pitchFamily="18" charset="0"/>
              </a:rPr>
              <a:t>h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2640" y="960120"/>
            <a:ext cx="3027680" cy="2270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12784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4498" y="1"/>
            <a:ext cx="7704945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 (cont’d): 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clc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clear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Tinf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=-20; k=0.65; Ac=0.03*0.004; 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=0.015;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p=0.04*2;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% c1=h*p*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/(k*Ac)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c1= 37/(-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Tinf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);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h=c1*k*Ac/(p*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% = 8.0167 W/m^2-K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% If it is windier than this, we should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% take caution to protect our ears </a:t>
            </a:r>
          </a:p>
          <a:p>
            <a:pPr marL="342900" indent="-342900"/>
            <a:endParaRPr lang="en-US" sz="3200" dirty="0" smtClean="0"/>
          </a:p>
          <a:p>
            <a:pPr marL="342900" indent="-342900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4498" y="3087974"/>
            <a:ext cx="77049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36120" y="1732561"/>
            <a:ext cx="1764979" cy="2710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07381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359764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Governing Equations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4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94480" y="1612900"/>
            <a:ext cx="4537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434715" y="1612900"/>
                <a:ext cx="5051685" cy="42151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∆U =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qw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qe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.  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Steady State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 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U = 0.  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Also,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qw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= k A[T(i-1) – T(i)]/∆x,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       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qe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= k A[T(i) – T(i+1)]/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x.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So,  T(i-1) – 2T(i) + T(i+1) =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 pitchFamily="18" charset="0"/>
                              </a:rPr>
                              <m:t>𝑔</m:t>
                            </m:r>
                          </m:sub>
                        </m:sSub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∗</m:t>
                        </m:r>
                      </m:sup>
                    </m:sSup>
                  </m:oMath>
                </a14:m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 pitchFamily="18" charset="0"/>
                              </a:rPr>
                              <m:t>𝑔</m:t>
                            </m:r>
                          </m:sub>
                        </m:sSub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′′′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(∆x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/k. </a:t>
                </a:r>
                <a:endParaRPr lang="en-US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715" y="1612900"/>
                <a:ext cx="5051685" cy="4215128"/>
              </a:xfrm>
              <a:prstGeom prst="rect">
                <a:avLst/>
              </a:prstGeom>
              <a:blipFill rotWithShape="1">
                <a:blip r:embed="rId2"/>
                <a:stretch>
                  <a:fillRect l="-1809" t="-1158" b="-15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L4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251" y="1839851"/>
            <a:ext cx="3311979" cy="380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99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4754" y="194872"/>
            <a:ext cx="8400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6 Two-D Steady State Heat Conduction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1843790"/>
            <a:ext cx="55372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Outline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Governing Equation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 3-Interior-Node System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Over-Specified Boundary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Condition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Special Case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Optimization for Cylindrical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Coordinates </a:t>
            </a:r>
          </a:p>
          <a:p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8840" y="1620521"/>
            <a:ext cx="2918460" cy="1945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776672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6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610" y="1046110"/>
            <a:ext cx="3799617" cy="56148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0" y="28481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Comparisons of 1-D, 2-D, and 3-D systems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06912" y="2158584"/>
            <a:ext cx="443708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1-D: Ly &gt;&gt; Lx  and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Lz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&gt;&gt; Lx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2-D: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Lz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&gt;&gt; Lx and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Lz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&gt;&gt; Ly </a:t>
            </a:r>
          </a:p>
          <a:p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3-D: Lx, Ly, and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Lz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are 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       comparable.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171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344774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Governing Equation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4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94480" y="1612900"/>
            <a:ext cx="38775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179882" y="1612899"/>
                <a:ext cx="5711251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+ qs –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+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q_gen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0,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where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k Z ∆y (TW – Ti)/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x,</a:t>
                </a:r>
              </a:p>
              <a:p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k Z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y (Ti – TE)/∆x,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qs = k Z ∆x (TS – Ti)/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y,</a:t>
                </a:r>
              </a:p>
              <a:p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k Z ∆x (Ti – TN)/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y,</a:t>
                </a:r>
              </a:p>
              <a:p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q_gen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′′′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Z∆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x∆y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</a:p>
              <a:p>
                <a:endParaRPr lang="en-US" sz="3200" dirty="0" smtClean="0"/>
              </a:p>
              <a:p>
                <a:endParaRPr lang="en-US" sz="3200" dirty="0" smtClean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882" y="1612899"/>
                <a:ext cx="5711251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-2778" t="-1752" r="-14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L6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628" y="2285999"/>
            <a:ext cx="4074603" cy="3704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300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TextBox 1"/>
              <p:cNvSpPr txBox="1"/>
              <p:nvPr/>
            </p:nvSpPr>
            <p:spPr>
              <a:xfrm>
                <a:off x="719528" y="419725"/>
                <a:ext cx="7809875" cy="57954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3-Interior-Node System</a:t>
                </a:r>
              </a:p>
              <a:p>
                <a:pPr algn="ctr"/>
                <a:endParaRPr lang="en-US" sz="4000" b="1" dirty="0" smtClean="0"/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3 equations and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3 unknowns,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T2, T3, and T4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Where should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be located such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𝑚𝑒𝑎𝑛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is maximum?  (at 2, 3, or 4) </a:t>
                </a:r>
              </a:p>
              <a:p>
                <a:pPr>
                  <a:buFont typeface="Arial" pitchFamily="34" charset="0"/>
                  <a:buChar char="•"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Need to run numerical experiments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528" y="419725"/>
                <a:ext cx="7809875" cy="5795433"/>
              </a:xfrm>
              <a:prstGeom prst="rect">
                <a:avLst/>
              </a:prstGeom>
              <a:blipFill rotWithShape="1">
                <a:blip r:embed="rId2"/>
                <a:stretch>
                  <a:fillRect l="-1717" t="-1893" b="-2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L6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3690" y="1176961"/>
            <a:ext cx="4920310" cy="285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8469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9685" y="644577"/>
            <a:ext cx="8319541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Over-Specified Boundary Condition 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Gov. Eq. for T1: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T1 = 100C</a:t>
            </a:r>
            <a:endParaRPr lang="en-US" sz="3200" dirty="0" smtClean="0">
              <a:latin typeface="Cambria Math" pitchFamily="18" charset="0"/>
              <a:ea typeface="Cambria Math" pitchFamily="18" charset="0"/>
              <a:sym typeface="Wingdings" pitchFamily="2" charset="2"/>
            </a:endParaRPr>
          </a:p>
          <a:p>
            <a:endParaRPr lang="en-US" sz="3200" dirty="0" smtClean="0">
              <a:latin typeface="Cambria Math" pitchFamily="18" charset="0"/>
              <a:ea typeface="Cambria Math" pitchFamily="18" charset="0"/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GE for T5: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  <a:sym typeface="Wingdings" pitchFamily="2" charset="2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80 =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k∆x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(T3-40)/∆y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       +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k∆y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sym typeface="Wingdings" pitchFamily="2" charset="2"/>
              </a:rPr>
              <a:t>(T4-T5)/∆x (global energy balance) </a:t>
            </a:r>
            <a:r>
              <a:rPr lang="en-US" sz="3200" dirty="0" smtClean="0">
                <a:sym typeface="Wingdings" pitchFamily="2" charset="2"/>
              </a:rPr>
              <a:t/>
            </a:r>
            <a:br>
              <a:rPr lang="en-US" sz="3200" dirty="0" smtClean="0">
                <a:sym typeface="Wingdings" pitchFamily="2" charset="2"/>
              </a:rPr>
            </a:br>
            <a:endParaRPr lang="en-US" sz="3200" dirty="0" smtClean="0">
              <a:sym typeface="Wingdings" pitchFamily="2" charset="2"/>
            </a:endParaRPr>
          </a:p>
          <a:p>
            <a:r>
              <a:rPr lang="en-US" sz="3200" dirty="0" smtClean="0">
                <a:sym typeface="Wingdings" pitchFamily="2" charset="2"/>
              </a:rPr>
              <a:t>               </a:t>
            </a:r>
            <a:endParaRPr lang="en-US" sz="3200" dirty="0"/>
          </a:p>
        </p:txBody>
      </p:sp>
      <p:pic>
        <p:nvPicPr>
          <p:cNvPr id="4" name="Picture 3" descr="L6-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010" y="1451548"/>
            <a:ext cx="5292564" cy="271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43821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584617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 </a:t>
            </a:r>
            <a:endParaRPr lang="en-US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3967"/>
            <a:ext cx="8374283" cy="487313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457200" y="389744"/>
                <a:ext cx="7907311" cy="66171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A</a:t>
                </a:r>
                <a:r>
                  <a:rPr lang="en-US" sz="40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Special Case</a:t>
                </a:r>
              </a:p>
              <a:p>
                <a:endParaRPr lang="en-US" sz="3200" dirty="0" smtClean="0"/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When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x =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 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0,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T(i, j) = 0.25*(TW + TS + TE + TN)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can be applied to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populations of towns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T = population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- c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dT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/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dx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= population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                    flux 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89744"/>
                <a:ext cx="7907311" cy="6617196"/>
              </a:xfrm>
              <a:prstGeom prst="rect">
                <a:avLst/>
              </a:prstGeom>
              <a:blipFill rotWithShape="1">
                <a:blip r:embed="rId2"/>
                <a:stretch>
                  <a:fillRect l="-1696" t="-1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289154" y="4811843"/>
            <a:ext cx="514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430780" y="4227226"/>
            <a:ext cx="944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15585" y="3149600"/>
            <a:ext cx="3398495" cy="25574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9390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792" y="479684"/>
            <a:ext cx="846109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10-minute Classroom Interactive Question</a:t>
            </a:r>
            <a:br>
              <a:rPr lang="en-US" sz="4000" b="1" dirty="0" smtClean="0">
                <a:latin typeface="Cambria Math" pitchFamily="18" charset="0"/>
                <a:ea typeface="Cambria Math" pitchFamily="18" charset="0"/>
              </a:rPr>
            </a:br>
            <a:endParaRPr lang="en-US" sz="40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/>
          </a:p>
        </p:txBody>
      </p:sp>
      <p:pic>
        <p:nvPicPr>
          <p:cNvPr id="14" name="Picture 13" descr="L6-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245" y="2010242"/>
            <a:ext cx="6614957" cy="259173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15" name="TextBox 14"/>
              <p:cNvSpPr txBox="1"/>
              <p:nvPr/>
            </p:nvSpPr>
            <p:spPr>
              <a:xfrm>
                <a:off x="494674" y="4856813"/>
                <a:ext cx="8244211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In which case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𝑚𝑒𝑎𝑛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higher? Or should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𝑚𝑒𝑎𝑛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in both (a) and (b) be the same?  Take ∆x = ∆y.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74" y="4856813"/>
                <a:ext cx="8244211" cy="1569660"/>
              </a:xfrm>
              <a:prstGeom prst="rect">
                <a:avLst/>
              </a:prstGeom>
              <a:blipFill rotWithShape="1">
                <a:blip r:embed="rId3"/>
                <a:stretch>
                  <a:fillRect l="-1848" t="-5058" b="-120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447395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646" y="0"/>
            <a:ext cx="806470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(a)  4T1 – T2   = 150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     - T1 + 4T2 = 0            T1 = 40C;  T2 = 10C;   </a:t>
            </a:r>
          </a:p>
          <a:p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(b)  4T1 – T2 = 100          T1 = 30C; T2 = 20C;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   - T1 + 4T2 = 50 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Tmean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in (a) and (b) are the same.  (=25C)</a:t>
            </a:r>
          </a:p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But in (a),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q_supply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= (100-40)+(50-40)=70</a:t>
            </a:r>
            <a:br>
              <a:rPr lang="en-US" sz="24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          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q_withdraw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= (40-0) + 3*(10-0)= 70</a:t>
            </a:r>
          </a:p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In (b),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q_supply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= (100-30) + (50-20) = 100</a:t>
            </a:r>
          </a:p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          </a:t>
            </a:r>
            <a:r>
              <a:rPr lang="en-US" sz="2400" dirty="0" err="1" smtClean="0">
                <a:latin typeface="Cambria Math" pitchFamily="18" charset="0"/>
                <a:ea typeface="Cambria Math" pitchFamily="18" charset="0"/>
              </a:rPr>
              <a:t>q_withdraw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= 2*(30-0) + 2*(20-0) = 100.</a:t>
            </a:r>
            <a:br>
              <a:rPr lang="en-US" sz="24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24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MATLAB: a=[4  -1; -1  4]; b=[150  0];</a:t>
            </a:r>
          </a:p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                 q=a\b’ % = 40C    10C </a:t>
            </a:r>
            <a:endParaRPr lang="en-US" sz="24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42760" y="2956560"/>
            <a:ext cx="1960880" cy="1960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5413308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9626" y="284813"/>
            <a:ext cx="7899817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(cont’d)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In (a), two sources are crowded together, thus heat transfer between the system and the surroundings is not effective.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In (b), two sources are further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separated from each other,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leading to higher heat transfer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between the system and the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surroundings. 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MATLAB codes offer Numerical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Experiments. </a:t>
            </a:r>
          </a:p>
          <a:p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  <a:p>
            <a:pPr marL="342900" indent="-342900"/>
            <a:endParaRPr lang="en-US" sz="3200" dirty="0" smtClean="0"/>
          </a:p>
          <a:p>
            <a:pPr marL="342900" indent="-342900"/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64498" y="3087974"/>
            <a:ext cx="77049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4088" y="2779212"/>
            <a:ext cx="3365537" cy="2229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82256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lang="en-US" sz="4400" i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457201" y="524656"/>
            <a:ext cx="8357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 Optimization Problem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508" y="1439056"/>
            <a:ext cx="73601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9" name="Picture 8" descr="L6-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613" y="1439056"/>
            <a:ext cx="6216312" cy="4477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311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37475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Two-Slab System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3967"/>
            <a:ext cx="8374283" cy="487313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9" name="TextBox 8"/>
              <p:cNvSpPr txBox="1"/>
              <p:nvPr/>
            </p:nvSpPr>
            <p:spPr>
              <a:xfrm>
                <a:off x="224852" y="1573967"/>
                <a:ext cx="8139659" cy="3619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Trapped air + electric blanket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 very coarse grid system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Find T(3)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Result: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T(3) = 28.4C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off)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     = 35.2C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on)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52" y="1573967"/>
                <a:ext cx="8139659" cy="3619452"/>
              </a:xfrm>
              <a:prstGeom prst="rect">
                <a:avLst/>
              </a:prstGeom>
              <a:blipFill rotWithShape="1">
                <a:blip r:embed="rId2"/>
                <a:stretch>
                  <a:fillRect l="-1723" t="-2525" b="-31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L4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949" y="2216520"/>
            <a:ext cx="3647051" cy="423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4715" y="464695"/>
            <a:ext cx="754005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Computed Result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  <p:pic>
        <p:nvPicPr>
          <p:cNvPr id="4" name="Picture 3" descr="L6-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074" y="1197104"/>
            <a:ext cx="6004342" cy="520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749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lang="en-US" sz="4400" i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457201" y="329784"/>
            <a:ext cx="8357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 Optimization Problem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749508" y="1439056"/>
                <a:ext cx="7360171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/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Goal: to minimize T1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such that our goal is achieved 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508" y="1439056"/>
                <a:ext cx="7360171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1906" t="-8475" b="-17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L4-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224" y="2516274"/>
            <a:ext cx="4830588" cy="4341726"/>
          </a:xfrm>
          <a:prstGeom prst="rect">
            <a:avLst/>
          </a:prstGeom>
        </p:spPr>
      </p:pic>
      <p:pic>
        <p:nvPicPr>
          <p:cNvPr id="11" name="Picture 10" descr="L4-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6812" y="2516274"/>
            <a:ext cx="4167188" cy="383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792" y="286644"/>
            <a:ext cx="8461094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Two 10-minute Classroom Interactive Questions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3200" dirty="0" smtClean="0"/>
              <a:t>(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a) The Circuit Analogy is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 no Longer valid. Why?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(b) In the optimization problem, why did T1 decrease as Lb increases? Then, after reaching the minimum, why did it increase as Lb increases?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5120" y="1625600"/>
            <a:ext cx="3190240" cy="2392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59193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4498" y="1"/>
            <a:ext cx="770494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 marL="342900" indent="-342900">
              <a:buAutoNum type="alphaLcParenBoth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Due to the existence of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q_gen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, the heat flux is no longer constant. In the electric circuit, the current is constant. </a:t>
            </a:r>
          </a:p>
          <a:p>
            <a:pPr marL="342900" indent="-342900"/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1109272" y="2623279"/>
            <a:ext cx="5591331" cy="2848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evel 12"/>
          <p:cNvSpPr/>
          <p:nvPr/>
        </p:nvSpPr>
        <p:spPr>
          <a:xfrm>
            <a:off x="1678898" y="2623279"/>
            <a:ext cx="1064302" cy="284813"/>
          </a:xfrm>
          <a:prstGeom prst="beve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Bevel 14"/>
          <p:cNvSpPr/>
          <p:nvPr/>
        </p:nvSpPr>
        <p:spPr>
          <a:xfrm>
            <a:off x="4197246" y="2623279"/>
            <a:ext cx="1244184" cy="284813"/>
          </a:xfrm>
          <a:prstGeom prst="beve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4498" y="3087974"/>
            <a:ext cx="812466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         R1                       R2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(b) As Lb increases, the influence of 100C at x=La + Lb on T1 will decrease. So, T1 becomes cooler. After the minimal, as Lb increases, the increasing magnitude of heat generation surpasses the increasing distance-related thermal resistance.  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882" y="179883"/>
            <a:ext cx="87842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MATLAB For Loop to Generate 999 Equations 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9744" y="1484026"/>
            <a:ext cx="80497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If there are 1001 nodes in a slab with heat generation, we can simply generate 999 equations governing T2, T3, …, T1000 as: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for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=2:1000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, i-1)=-1; a(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)=2;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, i+1)=-1; b(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i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 =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Qgs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end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Qgs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is equal to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qg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*(∆x)^2/k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3" descr="L4-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4245" y="3232410"/>
            <a:ext cx="2855001" cy="220331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9626" y="434715"/>
            <a:ext cx="8154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Check the Units of a Variable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TextBox 2"/>
              <p:cNvSpPr txBox="1"/>
              <p:nvPr/>
            </p:nvSpPr>
            <p:spPr>
              <a:xfrm>
                <a:off x="569626" y="1543987"/>
                <a:ext cx="8154649" cy="25545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Qgs 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qg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*(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x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/k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≎ (W/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)*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 / (W/m-K)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≎ K,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as it should be.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26" y="1543987"/>
                <a:ext cx="8154649" cy="2554545"/>
              </a:xfrm>
              <a:prstGeom prst="rect">
                <a:avLst/>
              </a:prstGeom>
              <a:blipFill rotWithShape="1">
                <a:blip r:embed="rId2"/>
                <a:stretch>
                  <a:fillRect l="-1868" t="-3103" b="-6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8400" y="2821259"/>
            <a:ext cx="3911600" cy="2933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4754" y="194872"/>
            <a:ext cx="84009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5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One-D Fins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4636" y="1379096"/>
            <a:ext cx="604936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Outline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Our Fingers and Ears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Governing Equation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Equivalency between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Algebraic and Differential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 Seemingly Puzzling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Phenomenon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Fin Efficiency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Optimization </a:t>
            </a:r>
          </a:p>
          <a:p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0959" y="1155576"/>
            <a:ext cx="3535201" cy="2461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920997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DD4311782FF468A963DFBA391B13E" ma:contentTypeVersion="0" ma:contentTypeDescription="Create a new document." ma:contentTypeScope="" ma:versionID="b99b73510c99976b7ab90eb2c9bbc6bb">
  <xsd:schema xmlns:xsd="http://www.w3.org/2001/XMLSchema" xmlns:xs="http://www.w3.org/2001/XMLSchema" xmlns:p="http://schemas.microsoft.com/office/2006/metadata/properties" xmlns:ns2="5c85acdc-a394-4ae0-8c72-fb4a95b3d573" targetNamespace="http://schemas.microsoft.com/office/2006/metadata/properties" ma:root="true" ma:fieldsID="31aaa0b4ae9cd19e456eed59d59799cc" ns2:_="">
    <xsd:import namespace="5c85acdc-a394-4ae0-8c72-fb4a95b3d5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5acdc-a394-4ae0-8c72-fb4a95b3d5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c85acdc-a394-4ae0-8c72-fb4a95b3d573">FV3TYEPWNNQC-385-461</_dlc_DocId>
    <_dlc_DocIdUrl xmlns="5c85acdc-a394-4ae0-8c72-fb4a95b3d573">
      <Url>http://sharepoint/marketing/edu/book_prog/teaching_kits/_layouts/DocIdRedir.aspx?ID=FV3TYEPWNNQC-385-461</Url>
      <Description>FV3TYEPWNNQC-385-461</Description>
    </_dlc_DocIdUrl>
  </documentManagement>
</p:properties>
</file>

<file path=customXml/itemProps1.xml><?xml version="1.0" encoding="utf-8"?>
<ds:datastoreItem xmlns:ds="http://schemas.openxmlformats.org/officeDocument/2006/customXml" ds:itemID="{947BCD94-4A43-4149-B617-884A97B1FF4D}"/>
</file>

<file path=customXml/itemProps2.xml><?xml version="1.0" encoding="utf-8"?>
<ds:datastoreItem xmlns:ds="http://schemas.openxmlformats.org/officeDocument/2006/customXml" ds:itemID="{BF86894B-EE71-42C2-888C-E78A2F0AA4E5}"/>
</file>

<file path=customXml/itemProps3.xml><?xml version="1.0" encoding="utf-8"?>
<ds:datastoreItem xmlns:ds="http://schemas.openxmlformats.org/officeDocument/2006/customXml" ds:itemID="{863E11B5-C26F-4B55-82E2-8CA175891D94}"/>
</file>

<file path=customXml/itemProps4.xml><?xml version="1.0" encoding="utf-8"?>
<ds:datastoreItem xmlns:ds="http://schemas.openxmlformats.org/officeDocument/2006/customXml" ds:itemID="{8E246B1C-8425-4F5F-ACE6-E8FF63BFF9D4}"/>
</file>

<file path=docProps/app.xml><?xml version="1.0" encoding="utf-8"?>
<Properties xmlns="http://schemas.openxmlformats.org/officeDocument/2006/extended-properties" xmlns:vt="http://schemas.openxmlformats.org/officeDocument/2006/docPropsVTypes">
  <TotalTime>2380</TotalTime>
  <Words>379</Words>
  <Application>Microsoft Office PowerPoint</Application>
  <PresentationFormat>On-screen Show (4:3)</PresentationFormat>
  <Paragraphs>160</Paragraphs>
  <Slides>30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University Readers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Busch</dc:creator>
  <cp:lastModifiedBy>Tim Shih</cp:lastModifiedBy>
  <cp:revision>101</cp:revision>
  <dcterms:created xsi:type="dcterms:W3CDTF">2012-05-17T16:53:02Z</dcterms:created>
  <dcterms:modified xsi:type="dcterms:W3CDTF">2012-07-24T16:34:32Z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487e18b6-a71c-4871-bb56-8ec0bd4770f1</vt:lpwstr>
  </property>
  <property fmtid="{D5CDD505-2E9C-101B-9397-08002B2CF9AE}" pid="3" name="ContentTypeId">
    <vt:lpwstr>0x0101006BDDD4311782FF468A963DFBA391B13E</vt:lpwstr>
  </property>
</Properties>
</file>