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15"/>
  </p:notesMasterIdLst>
  <p:handoutMasterIdLst>
    <p:handoutMasterId r:id="rId16"/>
  </p:handoutMasterIdLst>
  <p:sldIdLst>
    <p:sldId id="820" r:id="rId6"/>
    <p:sldId id="416" r:id="rId7"/>
    <p:sldId id="474" r:id="rId8"/>
    <p:sldId id="818" r:id="rId9"/>
    <p:sldId id="821" r:id="rId10"/>
    <p:sldId id="648" r:id="rId11"/>
    <p:sldId id="823" r:id="rId12"/>
    <p:sldId id="819" r:id="rId13"/>
    <p:sldId id="792" r:id="rId14"/>
  </p:sldIdLst>
  <p:sldSz cx="12192000" cy="6858000"/>
  <p:notesSz cx="7099300" cy="10234613"/>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1"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Rose" initials="JR" lastIdx="7" clrIdx="0">
    <p:extLst>
      <p:ext uri="{19B8F6BF-5375-455C-9EA6-DF929625EA0E}">
        <p15:presenceInfo xmlns:p15="http://schemas.microsoft.com/office/powerpoint/2012/main" userId="S::jrose@mathworks.com::5cb30b5a-517d-4f31-b711-ce89ecfa1c44" providerId="AD"/>
      </p:ext>
    </p:extLst>
  </p:cmAuthor>
  <p:cmAuthor id="2" name="Irene Berlinsky" initials="IB" lastIdx="2" clrIdx="1">
    <p:extLst>
      <p:ext uri="{19B8F6BF-5375-455C-9EA6-DF929625EA0E}">
        <p15:presenceInfo xmlns:p15="http://schemas.microsoft.com/office/powerpoint/2012/main" userId="S::iberlins@mathworks.com::c2d2b39e-2bd8-428a-9a8d-2a5ea1dc65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DAD"/>
    <a:srgbClr val="0D78C9"/>
    <a:srgbClr val="024C84"/>
    <a:srgbClr val="993200"/>
    <a:srgbClr val="4D4E44"/>
    <a:srgbClr val="176338"/>
    <a:srgbClr val="0F5D3F"/>
    <a:srgbClr val="ABC8D1"/>
    <a:srgbClr val="1B3049"/>
    <a:srgbClr val="5D3E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9660" autoAdjust="0"/>
  </p:normalViewPr>
  <p:slideViewPr>
    <p:cSldViewPr snapToGrid="0">
      <p:cViewPr varScale="1">
        <p:scale>
          <a:sx n="100" d="100"/>
          <a:sy n="100" d="100"/>
        </p:scale>
        <p:origin x="1544" y="176"/>
      </p:cViewPr>
      <p:guideLst>
        <p:guide orient="horz" pos="2160"/>
        <p:guide pos="3841"/>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Daggett" userId="b7f0cb10-14fc-49c5-b14b-063882299a2c" providerId="ADAL" clId="{082E438E-98AB-496F-88AE-2A3106B4F6D7}"/>
    <pc:docChg chg="custSel modSld">
      <pc:chgData name="Julia Daggett" userId="b7f0cb10-14fc-49c5-b14b-063882299a2c" providerId="ADAL" clId="{082E438E-98AB-496F-88AE-2A3106B4F6D7}" dt="2021-06-29T12:22:56.851" v="6" actId="478"/>
      <pc:docMkLst>
        <pc:docMk/>
      </pc:docMkLst>
      <pc:sldChg chg="delSp modSp mod">
        <pc:chgData name="Julia Daggett" userId="b7f0cb10-14fc-49c5-b14b-063882299a2c" providerId="ADAL" clId="{082E438E-98AB-496F-88AE-2A3106B4F6D7}" dt="2021-06-29T12:22:56.851" v="6" actId="478"/>
        <pc:sldMkLst>
          <pc:docMk/>
          <pc:sldMk cId="3336793890" sldId="821"/>
        </pc:sldMkLst>
        <pc:spChg chg="mod">
          <ac:chgData name="Julia Daggett" userId="b7f0cb10-14fc-49c5-b14b-063882299a2c" providerId="ADAL" clId="{082E438E-98AB-496F-88AE-2A3106B4F6D7}" dt="2021-06-29T12:22:50.332" v="0" actId="6549"/>
          <ac:spMkLst>
            <pc:docMk/>
            <pc:sldMk cId="3336793890" sldId="821"/>
            <ac:spMk id="3" creationId="{00000000-0000-0000-0000-000000000000}"/>
          </ac:spMkLst>
        </pc:spChg>
        <pc:spChg chg="del mod topLvl">
          <ac:chgData name="Julia Daggett" userId="b7f0cb10-14fc-49c5-b14b-063882299a2c" providerId="ADAL" clId="{082E438E-98AB-496F-88AE-2A3106B4F6D7}" dt="2021-06-29T12:22:55.711" v="5" actId="478"/>
          <ac:spMkLst>
            <pc:docMk/>
            <pc:sldMk cId="3336793890" sldId="821"/>
            <ac:spMk id="38" creationId="{00000000-0000-0000-0000-000000000000}"/>
          </ac:spMkLst>
        </pc:spChg>
        <pc:grpChg chg="del">
          <ac:chgData name="Julia Daggett" userId="b7f0cb10-14fc-49c5-b14b-063882299a2c" providerId="ADAL" clId="{082E438E-98AB-496F-88AE-2A3106B4F6D7}" dt="2021-06-29T12:22:52.199" v="2" actId="478"/>
          <ac:grpSpMkLst>
            <pc:docMk/>
            <pc:sldMk cId="3336793890" sldId="821"/>
            <ac:grpSpMk id="36" creationId="{00000000-0000-0000-0000-000000000000}"/>
          </ac:grpSpMkLst>
        </pc:grpChg>
        <pc:grpChg chg="del">
          <ac:chgData name="Julia Daggett" userId="b7f0cb10-14fc-49c5-b14b-063882299a2c" providerId="ADAL" clId="{082E438E-98AB-496F-88AE-2A3106B4F6D7}" dt="2021-06-29T12:22:56.851" v="6" actId="478"/>
          <ac:grpSpMkLst>
            <pc:docMk/>
            <pc:sldMk cId="3336793890" sldId="821"/>
            <ac:grpSpMk id="39" creationId="{00000000-0000-0000-0000-000000000000}"/>
          </ac:grpSpMkLst>
        </pc:grpChg>
        <pc:picChg chg="del topLvl">
          <ac:chgData name="Julia Daggett" userId="b7f0cb10-14fc-49c5-b14b-063882299a2c" providerId="ADAL" clId="{082E438E-98AB-496F-88AE-2A3106B4F6D7}" dt="2021-06-29T12:22:52.199" v="2" actId="478"/>
          <ac:picMkLst>
            <pc:docMk/>
            <pc:sldMk cId="3336793890" sldId="821"/>
            <ac:picMk id="37"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5F993C83-2184-4286-ABE1-941A40B40C8F}" type="datetimeFigureOut">
              <a:rPr lang="en-US" smtClean="0"/>
              <a:pPr/>
              <a:t>7/13/21</a:t>
            </a:fld>
            <a:endParaRPr lang="en-US"/>
          </a:p>
        </p:txBody>
      </p:sp>
      <p:sp>
        <p:nvSpPr>
          <p:cNvPr id="4" name="Footer Placeholder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F7603001-E0F2-47E5-A338-816CC267AF60}" type="slidenum">
              <a:rPr lang="en-US" smtClean="0"/>
              <a:pPr/>
              <a:t>‹#›</a:t>
            </a:fld>
            <a:endParaRPr lang="en-US"/>
          </a:p>
        </p:txBody>
      </p:sp>
    </p:spTree>
    <p:extLst>
      <p:ext uri="{BB962C8B-B14F-4D97-AF65-F5344CB8AC3E}">
        <p14:creationId xmlns:p14="http://schemas.microsoft.com/office/powerpoint/2010/main" val="21536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6053241F-7ED4-45AC-844C-15DB0D5F9CCD}" type="datetimeFigureOut">
              <a:rPr lang="en-US" smtClean="0"/>
              <a:pPr/>
              <a:t>7/13/21</a:t>
            </a:fld>
            <a:endParaRPr lang="en-US"/>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AD73B8C3-A209-4A55-9261-22C2A02B3159}" type="slidenum">
              <a:rPr lang="en-US" smtClean="0"/>
              <a:pPr/>
              <a:t>‹#›</a:t>
            </a:fld>
            <a:endParaRPr lang="en-US"/>
          </a:p>
        </p:txBody>
      </p:sp>
    </p:spTree>
    <p:extLst>
      <p:ext uri="{BB962C8B-B14F-4D97-AF65-F5344CB8AC3E}">
        <p14:creationId xmlns:p14="http://schemas.microsoft.com/office/powerpoint/2010/main" val="1744081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85715" indent="-185715" defTabSz="990478">
              <a:buFont typeface="Arial" panose="020B0604020202020204" pitchFamily="34" charset="0"/>
              <a:buChar char="•"/>
              <a:defRPr/>
            </a:pPr>
            <a:r>
              <a:rPr lang="de-de" sz="1300" dirty="0"/>
              <a:t>Millionen von Ingenieuren und Wissenschaftlern auf der ganzen Welt vertrauen auf MATLAB und Simulink.</a:t>
            </a:r>
          </a:p>
          <a:p>
            <a:pPr marL="185715" indent="-185715" defTabSz="990478">
              <a:buFont typeface="Arial" panose="020B0604020202020204" pitchFamily="34" charset="0"/>
              <a:buChar char="•"/>
              <a:defRPr/>
            </a:pPr>
            <a:r>
              <a:rPr lang="de-de" sz="1300" dirty="0"/>
              <a:t>Unsere Software wird an über 100.000 Standorten von Unternehmen, Behörden und Universitäten auf der ganzen Welt verwendet.</a:t>
            </a:r>
          </a:p>
          <a:p>
            <a:pPr marL="185715" indent="-185715">
              <a:buFont typeface="Arial" panose="020B0604020202020204" pitchFamily="34" charset="0"/>
              <a:buChar char="•"/>
            </a:pPr>
            <a:r>
              <a:rPr lang="de-de" sz="1300" dirty="0"/>
              <a:t>Zu unseren Kunden gehören angesehene Branchen wie die Automobil- und Fahrzeugindustrie sowie die Luft- und Raumfahrtindustrie.</a:t>
            </a:r>
          </a:p>
          <a:p>
            <a:pPr marL="185715" indent="-185715">
              <a:buFont typeface="Arial" panose="020B0604020202020204" pitchFamily="34" charset="0"/>
              <a:buChar char="•"/>
            </a:pPr>
            <a:r>
              <a:rPr lang="de-de" sz="1300" dirty="0"/>
              <a:t>Die jeweils zehn führenden Unternehmen in diesen Branchen haben sich für MATLAB und Simulink entschieden.</a:t>
            </a:r>
          </a:p>
          <a:p>
            <a:pPr marL="185715" indent="-185715">
              <a:buFont typeface="Arial" panose="020B0604020202020204" pitchFamily="34" charset="0"/>
              <a:buChar char="•"/>
            </a:pPr>
            <a:r>
              <a:rPr lang="de-de" sz="1300" dirty="0"/>
              <a:t>Zudem zählen wir auch Unternehmen aus dem Bereich der Internet-Services zu unseren Kunden.</a:t>
            </a:r>
          </a:p>
          <a:p>
            <a:pPr marL="185715" indent="-185715">
              <a:buFont typeface="Arial" panose="020B0604020202020204" pitchFamily="34" charset="0"/>
              <a:buChar char="•"/>
            </a:pPr>
            <a:r>
              <a:rPr lang="de-de" sz="1300" dirty="0"/>
              <a:t>So setzen beispielsweise drei der fünf größten Internet-Unternehmen – Amazon, Google und Facebook – auf MATLAB und Simulink und nutzen diese für eine Vielzahl von Anwendungen.</a:t>
            </a:r>
          </a:p>
          <a:p>
            <a:pPr marL="185715" indent="-185715">
              <a:buFont typeface="Arial" panose="020B0604020202020204" pitchFamily="34" charset="0"/>
              <a:buChar char="•"/>
            </a:pPr>
            <a:endParaRPr lang="de-de" sz="1300" dirty="0"/>
          </a:p>
          <a:p>
            <a:r>
              <a:rPr lang="de-de" sz="1300" i="1" dirty="0"/>
              <a:t>Quelle der Top 10 der Automobilindustrie: 2016 </a:t>
            </a:r>
            <a:r>
              <a:rPr lang="de-de" b="0" i="1" u="none" baseline="0" dirty="0"/>
              <a:t>International </a:t>
            </a:r>
            <a:r>
              <a:rPr lang="de-de" b="0" i="1" u="none" baseline="0" dirty="0" err="1"/>
              <a:t>Organization</a:t>
            </a:r>
            <a:r>
              <a:rPr lang="de-de" b="0" i="1" u="none" baseline="0" dirty="0"/>
              <a:t> </a:t>
            </a:r>
            <a:r>
              <a:rPr lang="de-de" b="0" i="1" u="none" baseline="0" dirty="0" err="1"/>
              <a:t>of</a:t>
            </a:r>
            <a:r>
              <a:rPr lang="de-de" b="0" i="1" u="none" baseline="0" dirty="0"/>
              <a:t> Motor Vehicle </a:t>
            </a:r>
            <a:r>
              <a:rPr lang="de-de" b="0" i="1" u="none" baseline="0" dirty="0" err="1"/>
              <a:t>Manufacturers</a:t>
            </a:r>
            <a:r>
              <a:rPr lang="de-de" b="0" i="1" u="none" baseline="0" dirty="0"/>
              <a:t> (OICA) </a:t>
            </a:r>
            <a:r>
              <a:rPr lang="de-de" b="0" i="1" u="none" baseline="0" dirty="0" err="1"/>
              <a:t>world</a:t>
            </a:r>
            <a:r>
              <a:rPr lang="de-de" b="0" i="1" u="none" baseline="0" dirty="0"/>
              <a:t> </a:t>
            </a:r>
            <a:r>
              <a:rPr lang="de-de" b="0" i="1" u="none" baseline="0" dirty="0" err="1"/>
              <a:t>ranking</a:t>
            </a:r>
            <a:r>
              <a:rPr lang="de-de" b="0" i="1" u="none" baseline="0" dirty="0"/>
              <a:t> </a:t>
            </a:r>
            <a:r>
              <a:rPr lang="de-de" b="0" i="1" u="none" baseline="0" dirty="0" err="1"/>
              <a:t>of</a:t>
            </a:r>
            <a:r>
              <a:rPr lang="de-de" b="0" i="1" u="none" baseline="0" dirty="0"/>
              <a:t> </a:t>
            </a:r>
            <a:r>
              <a:rPr lang="de-de" b="0" i="1" u="none" baseline="0" dirty="0" err="1"/>
              <a:t>manufact</a:t>
            </a:r>
            <a:r>
              <a:rPr lang="de-de" sz="1300" i="1" dirty="0" err="1"/>
              <a:t>urers</a:t>
            </a:r>
            <a:r>
              <a:rPr lang="de-de" sz="1300" i="1" dirty="0"/>
              <a:t> </a:t>
            </a:r>
            <a:r>
              <a:rPr lang="de-de" sz="1300" i="1" dirty="0" err="1"/>
              <a:t>by</a:t>
            </a:r>
            <a:r>
              <a:rPr lang="de-de" sz="1300" i="1" dirty="0"/>
              <a:t> </a:t>
            </a:r>
            <a:r>
              <a:rPr lang="de-de" sz="1300" i="1" dirty="0" err="1"/>
              <a:t>production</a:t>
            </a:r>
            <a:endParaRPr lang="de-de" sz="1300" i="1" dirty="0"/>
          </a:p>
          <a:p>
            <a:br>
              <a:rPr lang="de-de" sz="1300" i="1" dirty="0"/>
            </a:br>
            <a:r>
              <a:rPr lang="de-de" sz="1300" i="1" dirty="0"/>
              <a:t>Quelle der Top 10 der Luftfahrt- und Raumfahrtindustrie: PwC Aerospace and Defense 2017 Year in Review and 2018 Forecast</a:t>
            </a:r>
          </a:p>
          <a:p>
            <a:endParaRPr lang="de-de" sz="1300" i="1" dirty="0"/>
          </a:p>
          <a:p>
            <a:r>
              <a:rPr lang="de-de" sz="1300" i="1" dirty="0"/>
              <a:t>Quelle der Internet Top 5: Wikipedia-Liste der größten Internet-Unternehmen:</a:t>
            </a:r>
            <a:endParaRPr lang="de-de" i="1" dirty="0"/>
          </a:p>
          <a:p>
            <a:r>
              <a:rPr lang="de-de" b="0" i="1" u="none" baseline="0" dirty="0"/>
              <a:t>https://en.wikipedia.org/wiki/List_of_largest_Internet_companies</a:t>
            </a:r>
          </a:p>
        </p:txBody>
      </p:sp>
      <p:sp>
        <p:nvSpPr>
          <p:cNvPr id="4" name="Slide Number Placeholder 3"/>
          <p:cNvSpPr>
            <a:spLocks noGrp="1"/>
          </p:cNvSpPr>
          <p:nvPr>
            <p:ph type="sldNum" sz="quarter" idx="10"/>
          </p:nvPr>
        </p:nvSpPr>
        <p:spPr/>
        <p:txBody>
          <a:bodyPr/>
          <a:lstStyle/>
          <a:p>
            <a:pPr algn="l" rtl="0"/>
            <a:fld id="{AD73B8C3-A209-4A55-9261-22C2A02B3159}" type="slidenum">
              <a:rPr/>
              <a:pPr/>
              <a:t>2</a:t>
            </a:fld>
            <a:endParaRPr lang="de-de"/>
          </a:p>
        </p:txBody>
      </p:sp>
    </p:spTree>
    <p:extLst>
      <p:ext uri="{BB962C8B-B14F-4D97-AF65-F5344CB8AC3E}">
        <p14:creationId xmlns:p14="http://schemas.microsoft.com/office/powerpoint/2010/main" val="4092945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5715" indent="-185715" defTabSz="990478">
              <a:buFont typeface="Arial" panose="020B0604020202020204" pitchFamily="34" charset="0"/>
              <a:buChar char="•"/>
              <a:defRPr/>
            </a:pPr>
            <a:r>
              <a:rPr lang="de-de" sz="1300" dirty="0"/>
              <a:t>Insgesamt wird unsere Software in über 20 Branchen eingesetzt, von der Luft- und Raumfahrt über die Automobilindustrie, Biotechnologie, Energieerzeugung, Finanzdienstleistungen und Medizingerätetechnik bis hin zu Schienenverkehrs-Systemen.</a:t>
            </a:r>
          </a:p>
          <a:p>
            <a:pPr marL="185715" indent="-185715" defTabSz="990478">
              <a:buFont typeface="Arial" panose="020B0604020202020204" pitchFamily="34" charset="0"/>
              <a:buChar char="•"/>
              <a:defRPr/>
            </a:pPr>
            <a:r>
              <a:rPr lang="de-de" sz="1300" dirty="0"/>
              <a:t>Lassen Sie uns jetzt ein paar der Möglichkeiten vorstellen, wie unsere Kunden und unsere Produkte die Welt verändern</a:t>
            </a:r>
            <a:endParaRPr lang="de-de" dirty="0"/>
          </a:p>
        </p:txBody>
      </p:sp>
      <p:sp>
        <p:nvSpPr>
          <p:cNvPr id="4" name="Slide Number Placeholder 3"/>
          <p:cNvSpPr>
            <a:spLocks noGrp="1"/>
          </p:cNvSpPr>
          <p:nvPr>
            <p:ph type="sldNum" sz="quarter" idx="10"/>
          </p:nvPr>
        </p:nvSpPr>
        <p:spPr/>
        <p:txBody>
          <a:bodyPr/>
          <a:lstStyle/>
          <a:p>
            <a:pPr algn="l" rtl="0"/>
            <a:fld id="{AD73B8C3-A209-4A55-9261-22C2A02B3159}" type="slidenum">
              <a:rPr/>
              <a:pPr/>
              <a:t>3</a:t>
            </a:fld>
            <a:endParaRPr lang="de-de"/>
          </a:p>
        </p:txBody>
      </p:sp>
    </p:spTree>
    <p:extLst>
      <p:ext uri="{BB962C8B-B14F-4D97-AF65-F5344CB8AC3E}">
        <p14:creationId xmlns:p14="http://schemas.microsoft.com/office/powerpoint/2010/main" val="3415204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de-de" b="0" i="0" u="none" baseline="0" dirty="0"/>
              <a:t>Hier folgen stellvertretend ein paar der mehr als 90.000 Unternehmen, die bereits MATLAB und Simulink nutzen und nach geeigneten Bewerberinnen und Bewerbern mit den entsprechenden Fachkenntnissen suchen.</a:t>
            </a:r>
          </a:p>
        </p:txBody>
      </p:sp>
      <p:sp>
        <p:nvSpPr>
          <p:cNvPr id="4" name="Slide Number Placeholder 3"/>
          <p:cNvSpPr>
            <a:spLocks noGrp="1"/>
          </p:cNvSpPr>
          <p:nvPr>
            <p:ph type="sldNum" sz="quarter" idx="5"/>
          </p:nvPr>
        </p:nvSpPr>
        <p:spPr/>
        <p:txBody>
          <a:bodyPr/>
          <a:lstStyle/>
          <a:p>
            <a:pPr algn="l" rtl="0"/>
            <a:fld id="{AD73B8C3-A209-4A55-9261-22C2A02B3159}" type="slidenum">
              <a:rPr/>
              <a:pPr/>
              <a:t>4</a:t>
            </a:fld>
            <a:endParaRPr lang="de-de"/>
          </a:p>
        </p:txBody>
      </p:sp>
    </p:spTree>
    <p:extLst>
      <p:ext uri="{BB962C8B-B14F-4D97-AF65-F5344CB8AC3E}">
        <p14:creationId xmlns:p14="http://schemas.microsoft.com/office/powerpoint/2010/main" val="246611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de-de" b="0" i="0" u="none" baseline="0"/>
              <a:t>MATLAB kann auf privaten und universitätseigenen Rechnern, per Webbrowser mit einem MathWorks Account sowie auf mobilen Geräten genutzt werden.</a:t>
            </a:r>
            <a:endParaRPr lang="de-de" b="0" i="0" u="none" baseline="0" dirty="0"/>
          </a:p>
        </p:txBody>
      </p:sp>
      <p:sp>
        <p:nvSpPr>
          <p:cNvPr id="4" name="Slide Number Placeholder 3"/>
          <p:cNvSpPr>
            <a:spLocks noGrp="1"/>
          </p:cNvSpPr>
          <p:nvPr>
            <p:ph type="sldNum" sz="quarter" idx="10"/>
          </p:nvPr>
        </p:nvSpPr>
        <p:spPr/>
        <p:txBody>
          <a:bodyPr/>
          <a:lstStyle/>
          <a:p>
            <a:pPr algn="l" rtl="0"/>
            <a:fld id="{AD73B8C3-A209-4A55-9261-22C2A02B3159}" type="slidenum">
              <a:rPr/>
              <a:pPr/>
              <a:t>5</a:t>
            </a:fld>
            <a:endParaRPr lang="de-de"/>
          </a:p>
        </p:txBody>
      </p:sp>
    </p:spTree>
    <p:extLst>
      <p:ext uri="{BB962C8B-B14F-4D97-AF65-F5344CB8AC3E}">
        <p14:creationId xmlns:p14="http://schemas.microsoft.com/office/powerpoint/2010/main" val="1630744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de-de" b="0" i="0" u="none" baseline="0" dirty="0"/>
              <a:t>Gegen eine zusätzliche Gebühr bieten wir eine Reihe von Online-Schulungen zum Selbststudium an, die nur für Inhaber einer Campus-Wide License erhältlich sind. Hochschulen, die sich für diese Zusatzoption entscheiden, können allen Studierenden, Dozenten und Beschäftigten unbegrenzt praxisbezogene Schulungen zu MATLAB und Simulink anbieten. Dieses im ganz persönlichen Tempo stattfindende Training unterstützt Studierende und Dozenten dabei, ihre Kompetenzen zu erweitern und gleichzeitig wertvolle Zeit für den Präsenzunterricht zu sparen. Fortschrittsberichte und Abschlussbescheinigungen dienen hierbei der Nachvollziehbarkeit. </a:t>
            </a:r>
          </a:p>
        </p:txBody>
      </p:sp>
      <p:sp>
        <p:nvSpPr>
          <p:cNvPr id="4" name="Slide Number Placeholder 3"/>
          <p:cNvSpPr>
            <a:spLocks noGrp="1"/>
          </p:cNvSpPr>
          <p:nvPr>
            <p:ph type="sldNum" sz="quarter" idx="10"/>
          </p:nvPr>
        </p:nvSpPr>
        <p:spPr/>
        <p:txBody>
          <a:bodyPr/>
          <a:lstStyle/>
          <a:p>
            <a:pPr algn="l" rtl="0"/>
            <a:fld id="{AD73B8C3-A209-4A55-9261-22C2A02B3159}" type="slidenum">
              <a:rPr/>
              <a:pPr/>
              <a:t>6</a:t>
            </a:fld>
            <a:endParaRPr lang="de-de"/>
          </a:p>
        </p:txBody>
      </p:sp>
    </p:spTree>
    <p:extLst>
      <p:ext uri="{BB962C8B-B14F-4D97-AF65-F5344CB8AC3E}">
        <p14:creationId xmlns:p14="http://schemas.microsoft.com/office/powerpoint/2010/main" val="1260626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8797" indent="-188797">
              <a:buFontTx/>
              <a:buChar char="-"/>
            </a:pPr>
            <a:r>
              <a:rPr lang="de-de" b="0" i="0" u="none" baseline="0"/>
              <a:t>Für Lehrende, die MATLAB zu einem Schwerpunkt ihres Kurses machen möchten oder die eine automatische Benotung von Kursaufgaben wünschen, haben wir den MATLAB Grader entwickelt. Die kostenpflichtige Version, die nur mit einer Campus-Wide License erhältlich ist, ermöglicht einer unbegrenzten Anzahl von Studierenden und Lehrpersonal gegen eine jährliche Grundgebühr uneingeschränkten Zugriff auf MATLAB Grader für sämtliche Kurse. Der MATLAB Grader ist LTI-zertifiziert, sodass die kostenpflichtige Version in jedes LTI-fähige Lernmanagementsystem eingebettet werden kann.</a:t>
            </a:r>
          </a:p>
        </p:txBody>
      </p:sp>
      <p:sp>
        <p:nvSpPr>
          <p:cNvPr id="4" name="Slide Number Placeholder 3"/>
          <p:cNvSpPr>
            <a:spLocks noGrp="1"/>
          </p:cNvSpPr>
          <p:nvPr>
            <p:ph type="sldNum" sz="quarter" idx="10"/>
          </p:nvPr>
        </p:nvSpPr>
        <p:spPr/>
        <p:txBody>
          <a:bodyPr/>
          <a:lstStyle/>
          <a:p>
            <a:pPr algn="l" rtl="0"/>
            <a:fld id="{AD73B8C3-A209-4A55-9261-22C2A02B3159}" type="slidenum">
              <a:rPr/>
              <a:pPr/>
              <a:t>8</a:t>
            </a:fld>
            <a:endParaRPr lang="de-de"/>
          </a:p>
        </p:txBody>
      </p:sp>
    </p:spTree>
    <p:extLst>
      <p:ext uri="{BB962C8B-B14F-4D97-AF65-F5344CB8AC3E}">
        <p14:creationId xmlns:p14="http://schemas.microsoft.com/office/powerpoint/2010/main" val="2214821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de-de" b="0" i="0" u="none" baseline="0" dirty="0"/>
              <a:t>Für Dozenten, die MATLAB im Notizblock-Format unterrichten möchten, bieten wir den MATLAB Live Editor kostenlos mit der Campus-Wide License an. Der MATLAB-Programmcode wird direkt in Live Editor ausgeführt, sodass Dozenten und Studierende in einer festen Umgebung arbeiten können und ein Kontextwechsel vermieden wird.</a:t>
            </a:r>
          </a:p>
        </p:txBody>
      </p:sp>
      <p:sp>
        <p:nvSpPr>
          <p:cNvPr id="4" name="Slide Number Placeholder 3"/>
          <p:cNvSpPr>
            <a:spLocks noGrp="1"/>
          </p:cNvSpPr>
          <p:nvPr>
            <p:ph type="sldNum" sz="quarter" idx="5"/>
          </p:nvPr>
        </p:nvSpPr>
        <p:spPr/>
        <p:txBody>
          <a:bodyPr/>
          <a:lstStyle/>
          <a:p>
            <a:pPr algn="l" rtl="0"/>
            <a:fld id="{AD73B8C3-A209-4A55-9261-22C2A02B3159}" type="slidenum">
              <a:rPr/>
              <a:pPr/>
              <a:t>9</a:t>
            </a:fld>
            <a:endParaRPr lang="de-de"/>
          </a:p>
        </p:txBody>
      </p:sp>
    </p:spTree>
    <p:extLst>
      <p:ext uri="{BB962C8B-B14F-4D97-AF65-F5344CB8AC3E}">
        <p14:creationId xmlns:p14="http://schemas.microsoft.com/office/powerpoint/2010/main" val="36812993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4067" y="1287"/>
            <a:ext cx="12209092" cy="6856713"/>
          </a:xfrm>
          <a:prstGeom prst="rect">
            <a:avLst/>
          </a:prstGeom>
        </p:spPr>
      </p:pic>
      <p:sp>
        <p:nvSpPr>
          <p:cNvPr id="21" name="Title"/>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p>
        </p:txBody>
      </p:sp>
      <p:sp>
        <p:nvSpPr>
          <p:cNvPr id="22" name="Subtitle"/>
          <p:cNvSpPr>
            <a:spLocks noGrp="1"/>
          </p:cNvSpPr>
          <p:nvPr>
            <p:ph type="subTitle" idx="1"/>
          </p:nvPr>
        </p:nvSpPr>
        <p:spPr>
          <a:xfrm>
            <a:off x="914400" y="3203579"/>
            <a:ext cx="10363200" cy="987425"/>
          </a:xfrm>
        </p:spPr>
        <p:txBody>
          <a:bodyPr>
            <a:normAutofit/>
          </a:bodyPr>
          <a:lstStyle>
            <a:lvl1pPr marL="0" indent="0" algn="l">
              <a:buNone/>
              <a:defRPr sz="1604" b="0">
                <a:solidFill>
                  <a:schemeClr val="tx1"/>
                </a:solidFill>
              </a:defRPr>
            </a:lvl1pPr>
            <a:lvl2pPr marL="458340" indent="0" algn="ctr">
              <a:buNone/>
              <a:defRPr>
                <a:solidFill>
                  <a:schemeClr val="tx1">
                    <a:tint val="75000"/>
                  </a:schemeClr>
                </a:solidFill>
              </a:defRPr>
            </a:lvl2pPr>
            <a:lvl3pPr marL="916680" indent="0" algn="ctr">
              <a:buNone/>
              <a:defRPr>
                <a:solidFill>
                  <a:schemeClr val="tx1">
                    <a:tint val="75000"/>
                  </a:schemeClr>
                </a:solidFill>
              </a:defRPr>
            </a:lvl3pPr>
            <a:lvl4pPr marL="1375020" indent="0" algn="ctr">
              <a:buNone/>
              <a:defRPr>
                <a:solidFill>
                  <a:schemeClr val="tx1">
                    <a:tint val="75000"/>
                  </a:schemeClr>
                </a:solidFill>
              </a:defRPr>
            </a:lvl4pPr>
            <a:lvl5pPr marL="1833361" indent="0" algn="ctr">
              <a:buNone/>
              <a:defRPr>
                <a:solidFill>
                  <a:schemeClr val="tx1">
                    <a:tint val="75000"/>
                  </a:schemeClr>
                </a:solidFill>
              </a:defRPr>
            </a:lvl5pPr>
            <a:lvl6pPr marL="2291701" indent="0" algn="ctr">
              <a:buNone/>
              <a:defRPr>
                <a:solidFill>
                  <a:schemeClr val="tx1">
                    <a:tint val="75000"/>
                  </a:schemeClr>
                </a:solidFill>
              </a:defRPr>
            </a:lvl6pPr>
            <a:lvl7pPr marL="2750041" indent="0" algn="ctr">
              <a:buNone/>
              <a:defRPr>
                <a:solidFill>
                  <a:schemeClr val="tx1">
                    <a:tint val="75000"/>
                  </a:schemeClr>
                </a:solidFill>
              </a:defRPr>
            </a:lvl7pPr>
            <a:lvl8pPr marL="3208381" indent="0" algn="ctr">
              <a:buNone/>
              <a:defRPr>
                <a:solidFill>
                  <a:schemeClr val="tx1">
                    <a:tint val="75000"/>
                  </a:schemeClr>
                </a:solidFill>
              </a:defRPr>
            </a:lvl8pPr>
            <a:lvl9pPr marL="366672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10227052" y="6527632"/>
            <a:ext cx="2438400" cy="246221"/>
          </a:xfrm>
          <a:prstGeom prst="rect">
            <a:avLst/>
          </a:prstGeom>
          <a:noFill/>
        </p:spPr>
        <p:txBody>
          <a:bodyPr wrap="square" rtlCol="0">
            <a:spAutoFit/>
          </a:bodyPr>
          <a:lstStyle/>
          <a:p>
            <a:r>
              <a:rPr lang="en-US" sz="1003">
                <a:solidFill>
                  <a:schemeClr val="bg1"/>
                </a:solidFill>
                <a:latin typeface="Arial" pitchFamily="34" charset="0"/>
                <a:cs typeface="Arial" pitchFamily="34" charset="0"/>
              </a:rPr>
              <a:t>© 2019 The MathWorks, Inc.</a:t>
            </a:r>
          </a:p>
        </p:txBody>
      </p:sp>
      <p:cxnSp>
        <p:nvCxnSpPr>
          <p:cNvPr id="26" name="GrayLine"/>
          <p:cNvCxnSpPr/>
          <p:nvPr userDrawn="1"/>
        </p:nvCxnSpPr>
        <p:spPr>
          <a:xfrm>
            <a:off x="-4067" y="4376652"/>
            <a:ext cx="1220909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10330730" y="141139"/>
            <a:ext cx="1620665" cy="32059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sz="2800" baseline="0">
                <a:solidFill>
                  <a:schemeClr val="tx2"/>
                </a:solidFill>
              </a:defRPr>
            </a:lvl1pPr>
          </a:lstStyle>
          <a:p>
            <a:r>
              <a:rPr lang="en-US"/>
              <a:t>Click to edit Master title style</a:t>
            </a:r>
          </a:p>
        </p:txBody>
      </p:sp>
      <p:sp>
        <p:nvSpPr>
          <p:cNvPr id="3" name="Content"/>
          <p:cNvSpPr>
            <a:spLocks noGrp="1"/>
          </p:cNvSpPr>
          <p:nvPr>
            <p:ph idx="1"/>
          </p:nvPr>
        </p:nvSpPr>
        <p:spPr>
          <a:xfrm>
            <a:off x="609602" y="1600200"/>
            <a:ext cx="10769600" cy="4648200"/>
          </a:xfrm>
        </p:spPr>
        <p:txBody>
          <a:bodyPr/>
          <a:lstStyle>
            <a:lvl1pPr>
              <a:buSzPct val="75000"/>
              <a:defRPr sz="2400"/>
            </a:lvl1pPr>
            <a:lvl2pPr>
              <a:lnSpc>
                <a:spcPct val="105000"/>
              </a:lnSpc>
              <a:defRPr sz="2000"/>
            </a:lvl2pPr>
            <a:lvl3pPr>
              <a:lnSpc>
                <a:spcPct val="105000"/>
              </a:lnSpc>
              <a:buSzPct val="75000"/>
              <a:defRPr sz="1604"/>
            </a:lvl3pPr>
            <a:lvl4pPr>
              <a:lnSpc>
                <a:spcPct val="105000"/>
              </a:lnSpc>
              <a:defRPr/>
            </a:lvl4pPr>
            <a:lvl5pPr>
              <a:lnSpc>
                <a:spcPct val="105000"/>
              </a:lnSpc>
              <a:defRPr/>
            </a:lvl5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p>
            <a:r>
              <a:rPr lang="en-US"/>
              <a:t>Click to edit Master title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609600" y="457200"/>
            <a:ext cx="9448800" cy="990600"/>
          </a:xfrm>
        </p:spPr>
        <p:txBody>
          <a:bodyPr anchor="t" anchorCtr="0"/>
          <a:lstStyle>
            <a:lvl1pPr algn="l">
              <a:defRPr sz="28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609601" y="2819400"/>
            <a:ext cx="5080001" cy="3200400"/>
          </a:xfrm>
        </p:spPr>
        <p:txBody>
          <a:bodyPr/>
          <a:lstStyle>
            <a:lvl1pPr>
              <a:buClr>
                <a:srgbClr val="125687"/>
              </a:buClr>
              <a:buSzTx/>
              <a:defRPr sz="1800" baseline="0"/>
            </a:lvl1pPr>
            <a:lvl2pPr>
              <a:defRPr sz="1604"/>
            </a:lvl2pPr>
            <a:lvl3pPr>
              <a:buNone/>
              <a:defRPr sz="1604"/>
            </a:lvl3pPr>
            <a:lvl4pPr>
              <a:defRPr sz="1805"/>
            </a:lvl4pPr>
            <a:lvl5pPr>
              <a:defRPr sz="1805"/>
            </a:lvl5pPr>
            <a:lvl6pPr>
              <a:defRPr sz="1805"/>
            </a:lvl6pPr>
            <a:lvl7pPr>
              <a:defRPr sz="1805"/>
            </a:lvl7pPr>
            <a:lvl8pPr>
              <a:defRPr sz="1805"/>
            </a:lvl8pPr>
            <a:lvl9pPr>
              <a:defRPr sz="1805"/>
            </a:lvl9pPr>
          </a:lstStyle>
          <a:p>
            <a:pPr lvl="0">
              <a:buClr>
                <a:srgbClr val="125687"/>
              </a:buClr>
              <a:buSzTx/>
            </a:pPr>
            <a:r>
              <a:rPr lang="en-US"/>
              <a:t>Click to add b</a:t>
            </a:r>
            <a:r>
              <a:rPr lang="en-US" sz="1805">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609601" y="1600200"/>
            <a:ext cx="5080001" cy="838200"/>
          </a:xfrm>
        </p:spPr>
        <p:txBody>
          <a:bodyPr anchor="t"/>
          <a:lstStyle>
            <a:lvl1pPr marL="0" indent="0" algn="l">
              <a:buNone/>
              <a:defRPr sz="2000" b="0" i="0" baseline="0"/>
            </a:lvl1pPr>
          </a:lstStyle>
          <a:p>
            <a:pPr lvl="0"/>
            <a:r>
              <a:rPr lang="en-US"/>
              <a:t>Click to add headline</a:t>
            </a:r>
            <a:r>
              <a:rPr lang="en-US" sz="2005" b="1">
                <a:solidFill>
                  <a:prstClr val="black"/>
                </a:solidFill>
              </a:rPr>
              <a:t> providing value of feature</a:t>
            </a:r>
            <a:endParaRPr lang="en-US"/>
          </a:p>
        </p:txBody>
      </p:sp>
      <p:sp>
        <p:nvSpPr>
          <p:cNvPr id="14" name="ProductName"/>
          <p:cNvSpPr>
            <a:spLocks noGrp="1"/>
          </p:cNvSpPr>
          <p:nvPr>
            <p:ph type="body" sz="half" idx="12" hasCustomPrompt="1"/>
          </p:nvPr>
        </p:nvSpPr>
        <p:spPr>
          <a:xfrm>
            <a:off x="609602" y="6172200"/>
            <a:ext cx="5473700" cy="533400"/>
          </a:xfrm>
        </p:spPr>
        <p:txBody>
          <a:bodyPr anchor="b" anchorCtr="0"/>
          <a:lstStyle>
            <a:lvl1pPr marL="230761" indent="-229170">
              <a:buClrTx/>
              <a:buSzPct val="125000"/>
              <a:buFont typeface="Courier New" pitchFamily="49" charset="0"/>
              <a:buChar char="»"/>
              <a:defRPr sz="1604" b="0">
                <a:latin typeface="Courier New" pitchFamily="49" charset="0"/>
                <a:cs typeface="Courier New" pitchFamily="49" charset="0"/>
              </a:defRPr>
            </a:lvl1pPr>
          </a:lstStyle>
          <a:p>
            <a:pPr lvl="0"/>
            <a:r>
              <a:rPr lang="en-US"/>
              <a:t>Click to add </a:t>
            </a:r>
            <a:r>
              <a:rPr lang="en-US" sz="1604" err="1">
                <a:latin typeface="Courier New" pitchFamily="49" charset="0"/>
                <a:cs typeface="Courier New" pitchFamily="49" charset="0"/>
              </a:rPr>
              <a:t>product_example_name</a:t>
            </a:r>
            <a:r>
              <a:rPr lang="en-US" sz="1604">
                <a:latin typeface="Courier New" pitchFamily="49" charset="0"/>
                <a:cs typeface="Courier New" pitchFamily="49" charset="0"/>
              </a:rPr>
              <a:t>.</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963084" y="1914529"/>
            <a:ext cx="10363200" cy="1362075"/>
          </a:xfrm>
        </p:spPr>
        <p:txBody>
          <a:bodyPr anchor="t"/>
          <a:lstStyle>
            <a:lvl1pPr algn="ctr">
              <a:defRPr sz="3200" b="0" cap="none">
                <a:solidFill>
                  <a:schemeClr val="tx2"/>
                </a:solidFill>
              </a:defRPr>
            </a:lvl1pPr>
          </a:lstStyle>
          <a:p>
            <a:r>
              <a:rPr lang="en-US"/>
              <a:t>Click to edit Section Header Title style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609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
        <p:nvSpPr>
          <p:cNvPr id="4" name="RightContent"/>
          <p:cNvSpPr>
            <a:spLocks noGrp="1"/>
          </p:cNvSpPr>
          <p:nvPr>
            <p:ph sz="half" idx="2"/>
          </p:nvPr>
        </p:nvSpPr>
        <p:spPr>
          <a:xfrm>
            <a:off x="6197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Edit</a:t>
            </a:r>
            <a:r>
              <a:rPr lang="en-US" sz="2400" baseline="0">
                <a:latin typeface="Arial" pitchFamily="34" charset="0"/>
                <a:cs typeface="Arial" pitchFamily="34" charset="0"/>
              </a:rPr>
              <a:t> in Slide Master view to e</a:t>
            </a:r>
            <a:r>
              <a:rPr lang="en-US" sz="2400">
                <a:latin typeface="Arial" pitchFamily="34" charset="0"/>
                <a:cs typeface="Arial" pitchFamily="34" charset="0"/>
              </a:rPr>
              <a:t>nter agenda items</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 2</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a:t>
            </a:r>
            <a:r>
              <a:rPr lang="en-US" sz="2400" baseline="0">
                <a:latin typeface="Arial" pitchFamily="34" charset="0"/>
                <a:cs typeface="Arial" pitchFamily="34" charset="0"/>
              </a:rPr>
              <a:t> 3</a:t>
            </a:r>
          </a:p>
          <a:p>
            <a:pPr marL="342164" lvl="0" indent="-342164">
              <a:buClr>
                <a:schemeClr val="tx2"/>
              </a:buClr>
              <a:buSzPct val="75000"/>
              <a:buFont typeface="Wingdings" pitchFamily="2" charset="2"/>
              <a:buChar char="§"/>
              <a:tabLst>
                <a:tab pos="458340" algn="l"/>
              </a:tabLst>
            </a:pPr>
            <a:r>
              <a:rPr lang="en-US" sz="2400" baseline="0">
                <a:latin typeface="Arial" pitchFamily="34" charset="0"/>
                <a:cs typeface="Arial" pitchFamily="34" charset="0"/>
              </a:rPr>
              <a:t>Bullet 4</a:t>
            </a:r>
          </a:p>
          <a:p>
            <a:pPr marL="342164" lvl="0" indent="-342164">
              <a:buClr>
                <a:schemeClr val="tx2"/>
              </a:buClr>
              <a:buSzPct val="75000"/>
              <a:buFont typeface="Wingdings" pitchFamily="2" charset="2"/>
              <a:buChar char="§"/>
              <a:tabLst>
                <a:tab pos="458340" algn="l"/>
              </a:tabLst>
            </a:pPr>
            <a:endParaRPr lang="en-US" sz="2400">
              <a:latin typeface="Arial" pitchFamily="34" charset="0"/>
              <a:cs typeface="Arial" pitchFamily="34" charset="0"/>
            </a:endParaRPr>
          </a:p>
        </p:txBody>
      </p:sp>
      <p:sp>
        <p:nvSpPr>
          <p:cNvPr id="5" name="Title"/>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6680" rtl="0" eaLnBrk="1" fontAlgn="auto" latinLnBrk="0" hangingPunct="1">
              <a:lnSpc>
                <a:spcPct val="100000"/>
              </a:lnSpc>
              <a:spcBef>
                <a:spcPts val="0"/>
              </a:spcBef>
              <a:spcAft>
                <a:spcPts val="0"/>
              </a:spcAft>
              <a:buClrTx/>
              <a:buSzTx/>
              <a:buFontTx/>
              <a:buNone/>
              <a:tabLst/>
              <a:defRPr/>
            </a:pPr>
            <a:r>
              <a:rPr lang="en-US" sz="2800" b="0">
                <a:solidFill>
                  <a:schemeClr val="tx2"/>
                </a:solidFill>
                <a:latin typeface="Arial" pitchFamily="34" charset="0"/>
                <a:cs typeface="Arial" pitchFamily="34" charset="0"/>
              </a:rPr>
              <a:t>Edit in Slide</a:t>
            </a:r>
            <a:r>
              <a:rPr lang="en-US" sz="2800" b="0" baseline="0">
                <a:solidFill>
                  <a:schemeClr val="tx2"/>
                </a:solidFill>
                <a:latin typeface="Arial" pitchFamily="34" charset="0"/>
                <a:cs typeface="Arial" pitchFamily="34" charset="0"/>
              </a:rPr>
              <a:t> Master view to e</a:t>
            </a:r>
            <a:r>
              <a:rPr lang="en-US" sz="2800" b="0">
                <a:solidFill>
                  <a:schemeClr val="tx2"/>
                </a:solidFill>
                <a:latin typeface="Arial" pitchFamily="34" charset="0"/>
                <a:cs typeface="Arial" pitchFamily="34" charset="0"/>
              </a:rPr>
              <a:t>nter agenda</a:t>
            </a:r>
            <a:r>
              <a:rPr lang="en-US" sz="2800" b="0" baseline="0">
                <a:solidFill>
                  <a:schemeClr val="tx2"/>
                </a:solidFill>
                <a:latin typeface="Arial" pitchFamily="34" charset="0"/>
                <a:cs typeface="Arial" pitchFamily="34" charset="0"/>
              </a:rPr>
              <a:t> title</a:t>
            </a:r>
            <a:endParaRPr lang="en-US" sz="2800" b="0">
              <a:solidFill>
                <a:schemeClr val="tx2"/>
              </a:solidFill>
              <a:latin typeface="Arial" pitchFamily="34" charset="0"/>
              <a:cs typeface="Arial"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sz="2800" baseline="0">
                <a:solidFill>
                  <a:schemeClr val="tx2"/>
                </a:solidFill>
              </a:defRPr>
            </a:lvl1pPr>
          </a:lstStyle>
          <a:p>
            <a:r>
              <a:rPr lang="en-US"/>
              <a:t>Click to edit Master title style</a:t>
            </a:r>
          </a:p>
        </p:txBody>
      </p:sp>
      <p:sp>
        <p:nvSpPr>
          <p:cNvPr id="3" name="Content"/>
          <p:cNvSpPr>
            <a:spLocks noGrp="1"/>
          </p:cNvSpPr>
          <p:nvPr>
            <p:ph idx="1"/>
          </p:nvPr>
        </p:nvSpPr>
        <p:spPr>
          <a:xfrm>
            <a:off x="609602" y="1600200"/>
            <a:ext cx="10769600" cy="4648200"/>
          </a:xfrm>
        </p:spPr>
        <p:txBody>
          <a:bodyPr/>
          <a:lstStyle>
            <a:lvl1pPr>
              <a:buSzPct val="75000"/>
              <a:defRPr sz="2400"/>
            </a:lvl1pPr>
            <a:lvl2pPr>
              <a:lnSpc>
                <a:spcPct val="105000"/>
              </a:lnSpc>
              <a:defRPr sz="2000"/>
            </a:lvl2pPr>
            <a:lvl3pPr>
              <a:lnSpc>
                <a:spcPct val="105000"/>
              </a:lnSpc>
              <a:buSzPct val="75000"/>
              <a:defRPr sz="1604"/>
            </a:lvl3pPr>
            <a:lvl4pPr>
              <a:lnSpc>
                <a:spcPct val="105000"/>
              </a:lnSpc>
              <a:defRPr/>
            </a:lvl4pPr>
            <a:lvl5pPr>
              <a:lnSpc>
                <a:spcPct val="105000"/>
              </a:lnSpc>
              <a:defRPr/>
            </a:lvl5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eature">
    <p:spTree>
      <p:nvGrpSpPr>
        <p:cNvPr id="1" name=""/>
        <p:cNvGrpSpPr/>
        <p:nvPr/>
      </p:nvGrpSpPr>
      <p:grpSpPr>
        <a:xfrm>
          <a:off x="0" y="0"/>
          <a:ext cx="0" cy="0"/>
          <a:chOff x="0" y="0"/>
          <a:chExt cx="0" cy="0"/>
        </a:xfrm>
      </p:grpSpPr>
      <p:sp>
        <p:nvSpPr>
          <p:cNvPr id="10" name="Title"/>
          <p:cNvSpPr>
            <a:spLocks noGrp="1"/>
          </p:cNvSpPr>
          <p:nvPr>
            <p:ph type="title"/>
          </p:nvPr>
        </p:nvSpPr>
        <p:spPr>
          <a:xfrm>
            <a:off x="609600" y="457200"/>
            <a:ext cx="9448800" cy="990600"/>
          </a:xfrm>
        </p:spPr>
        <p:txBody>
          <a:bodyPr anchor="t" anchorCtr="0"/>
          <a:lstStyle>
            <a:lvl1pPr algn="l">
              <a:defRPr sz="2800" b="0" i="0">
                <a:solidFill>
                  <a:schemeClr val="tx2"/>
                </a:solidFill>
              </a:defRPr>
            </a:lvl1pPr>
          </a:lstStyle>
          <a:p>
            <a:r>
              <a:rPr lang="en-US"/>
              <a:t>Click to edit Master title style</a:t>
            </a:r>
          </a:p>
        </p:txBody>
      </p:sp>
      <p:sp>
        <p:nvSpPr>
          <p:cNvPr id="11" name="Content"/>
          <p:cNvSpPr>
            <a:spLocks noGrp="1"/>
          </p:cNvSpPr>
          <p:nvPr>
            <p:ph sz="half" idx="10" hasCustomPrompt="1"/>
          </p:nvPr>
        </p:nvSpPr>
        <p:spPr>
          <a:xfrm>
            <a:off x="609601" y="2819400"/>
            <a:ext cx="5080001" cy="3200400"/>
          </a:xfrm>
        </p:spPr>
        <p:txBody>
          <a:bodyPr/>
          <a:lstStyle>
            <a:lvl1pPr>
              <a:buClr>
                <a:srgbClr val="125687"/>
              </a:buClr>
              <a:buSzTx/>
              <a:defRPr sz="1800" baseline="0"/>
            </a:lvl1pPr>
            <a:lvl2pPr>
              <a:defRPr sz="1604"/>
            </a:lvl2pPr>
            <a:lvl3pPr>
              <a:buNone/>
              <a:defRPr sz="1604"/>
            </a:lvl3pPr>
            <a:lvl4pPr>
              <a:defRPr sz="1805"/>
            </a:lvl4pPr>
            <a:lvl5pPr>
              <a:defRPr sz="1805"/>
            </a:lvl5pPr>
            <a:lvl6pPr>
              <a:defRPr sz="1805"/>
            </a:lvl6pPr>
            <a:lvl7pPr>
              <a:defRPr sz="1805"/>
            </a:lvl7pPr>
            <a:lvl8pPr>
              <a:defRPr sz="1805"/>
            </a:lvl8pPr>
            <a:lvl9pPr>
              <a:defRPr sz="1805"/>
            </a:lvl9pPr>
          </a:lstStyle>
          <a:p>
            <a:pPr lvl="0">
              <a:buClr>
                <a:srgbClr val="125687"/>
              </a:buClr>
              <a:buSzTx/>
            </a:pPr>
            <a:r>
              <a:rPr lang="en-US"/>
              <a:t>Click to add b</a:t>
            </a:r>
            <a:r>
              <a:rPr lang="en-US" sz="1805">
                <a:solidFill>
                  <a:prstClr val="black"/>
                </a:solidFill>
              </a:rPr>
              <a:t>rief summary and benefits of feature (ideally three bullets)</a:t>
            </a:r>
          </a:p>
          <a:p>
            <a:pPr lvl="1"/>
            <a:r>
              <a:rPr lang="en-US"/>
              <a:t>Second level</a:t>
            </a:r>
          </a:p>
        </p:txBody>
      </p:sp>
      <p:sp>
        <p:nvSpPr>
          <p:cNvPr id="13" name="Headline"/>
          <p:cNvSpPr>
            <a:spLocks noGrp="1"/>
          </p:cNvSpPr>
          <p:nvPr>
            <p:ph type="body" sz="quarter" idx="11" hasCustomPrompt="1"/>
          </p:nvPr>
        </p:nvSpPr>
        <p:spPr>
          <a:xfrm>
            <a:off x="609601" y="1600200"/>
            <a:ext cx="5080001" cy="838200"/>
          </a:xfrm>
        </p:spPr>
        <p:txBody>
          <a:bodyPr anchor="t"/>
          <a:lstStyle>
            <a:lvl1pPr marL="0" indent="0" algn="l">
              <a:buNone/>
              <a:defRPr sz="2000" b="0" i="0" baseline="0"/>
            </a:lvl1pPr>
          </a:lstStyle>
          <a:p>
            <a:pPr lvl="0"/>
            <a:r>
              <a:rPr lang="en-US"/>
              <a:t>Click to add headline</a:t>
            </a:r>
            <a:r>
              <a:rPr lang="en-US" sz="2005" b="1">
                <a:solidFill>
                  <a:prstClr val="black"/>
                </a:solidFill>
              </a:rPr>
              <a:t> providing value of feature</a:t>
            </a:r>
            <a:endParaRPr lang="en-US"/>
          </a:p>
        </p:txBody>
      </p:sp>
      <p:sp>
        <p:nvSpPr>
          <p:cNvPr id="14" name="ProductName"/>
          <p:cNvSpPr>
            <a:spLocks noGrp="1"/>
          </p:cNvSpPr>
          <p:nvPr>
            <p:ph type="body" sz="half" idx="12" hasCustomPrompt="1"/>
          </p:nvPr>
        </p:nvSpPr>
        <p:spPr>
          <a:xfrm>
            <a:off x="609602" y="6172200"/>
            <a:ext cx="5473700" cy="533400"/>
          </a:xfrm>
        </p:spPr>
        <p:txBody>
          <a:bodyPr anchor="b" anchorCtr="0"/>
          <a:lstStyle>
            <a:lvl1pPr marL="230761" indent="-229170">
              <a:buClrTx/>
              <a:buSzPct val="125000"/>
              <a:buFont typeface="Courier New" pitchFamily="49" charset="0"/>
              <a:buChar char="»"/>
              <a:defRPr sz="1604" b="0">
                <a:latin typeface="Courier New" pitchFamily="49" charset="0"/>
                <a:cs typeface="Courier New" pitchFamily="49" charset="0"/>
              </a:defRPr>
            </a:lvl1pPr>
          </a:lstStyle>
          <a:p>
            <a:pPr lvl="0"/>
            <a:r>
              <a:rPr lang="en-US"/>
              <a:t>Click to add </a:t>
            </a:r>
            <a:r>
              <a:rPr lang="en-US" sz="1604" err="1">
                <a:latin typeface="Courier New" pitchFamily="49" charset="0"/>
                <a:cs typeface="Courier New" pitchFamily="49" charset="0"/>
              </a:rPr>
              <a:t>product_example_name</a:t>
            </a:r>
            <a:r>
              <a:rPr lang="en-US" sz="1604">
                <a:latin typeface="Courier New" pitchFamily="49" charset="0"/>
                <a:cs typeface="Courier New" pitchFamily="49" charset="0"/>
              </a:rPr>
              <a:t>.</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963084" y="1914529"/>
            <a:ext cx="10363200" cy="1362075"/>
          </a:xfrm>
        </p:spPr>
        <p:txBody>
          <a:bodyPr anchor="t"/>
          <a:lstStyle>
            <a:lvl1pPr algn="ctr">
              <a:defRPr sz="3200" b="0" cap="none">
                <a:solidFill>
                  <a:schemeClr val="tx2"/>
                </a:solidFill>
              </a:defRPr>
            </a:lvl1pPr>
          </a:lstStyle>
          <a:p>
            <a:r>
              <a:rPr lang="en-US"/>
              <a:t>Click to edit Section Header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p:spPr>
        <p:txBody>
          <a:bodyPr/>
          <a:lstStyle>
            <a:lvl1pPr>
              <a:defRPr>
                <a:solidFill>
                  <a:schemeClr val="tx2"/>
                </a:solidFill>
              </a:defRPr>
            </a:lvl1pPr>
          </a:lstStyle>
          <a:p>
            <a:r>
              <a:rPr lang="en-US"/>
              <a:t>Click to edit Master title style</a:t>
            </a:r>
          </a:p>
        </p:txBody>
      </p:sp>
      <p:sp>
        <p:nvSpPr>
          <p:cNvPr id="3" name="LeftContent"/>
          <p:cNvSpPr>
            <a:spLocks noGrp="1"/>
          </p:cNvSpPr>
          <p:nvPr>
            <p:ph sz="half" idx="1"/>
          </p:nvPr>
        </p:nvSpPr>
        <p:spPr>
          <a:xfrm>
            <a:off x="609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p:txBody>
      </p:sp>
      <p:sp>
        <p:nvSpPr>
          <p:cNvPr id="4" name="RightContent"/>
          <p:cNvSpPr>
            <a:spLocks noGrp="1"/>
          </p:cNvSpPr>
          <p:nvPr>
            <p:ph sz="half" idx="2"/>
          </p:nvPr>
        </p:nvSpPr>
        <p:spPr>
          <a:xfrm>
            <a:off x="6197602" y="1600200"/>
            <a:ext cx="5181600" cy="4648199"/>
          </a:xfrm>
        </p:spPr>
        <p:txBody>
          <a:bodyPr/>
          <a:lstStyle>
            <a:lvl1pPr>
              <a:defRPr sz="2400"/>
            </a:lvl1pPr>
            <a:lvl2pPr>
              <a:defRPr sz="2000"/>
            </a:lvl2pPr>
            <a:lvl3pPr>
              <a:defRPr sz="1604"/>
            </a:lvl3pPr>
            <a:lvl4pPr>
              <a:defRPr sz="1805"/>
            </a:lvl4pPr>
            <a:lvl5pPr>
              <a:defRPr sz="1805"/>
            </a:lvl5pPr>
            <a:lvl6pPr>
              <a:defRPr sz="1805"/>
            </a:lvl6pPr>
            <a:lvl7pPr>
              <a:defRPr sz="1805"/>
            </a:lvl7pPr>
            <a:lvl8pPr>
              <a:defRPr sz="1805"/>
            </a:lvl8pPr>
            <a:lvl9pPr>
              <a:defRPr sz="1805"/>
            </a:lvl9pPr>
          </a:lstStyle>
          <a:p>
            <a:pPr lvl="0"/>
            <a:r>
              <a:rPr lang="en-US"/>
              <a:t>Click to edit Master text styles</a:t>
            </a:r>
          </a:p>
          <a:p>
            <a:pPr lvl="1"/>
            <a:r>
              <a:rPr lang="en-US"/>
              <a:t>Second level</a:t>
            </a:r>
          </a:p>
          <a:p>
            <a:pPr lvl="2"/>
            <a:r>
              <a:rPr lang="en-US"/>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Content"/>
          <p:cNvSpPr txBox="1">
            <a:spLocks noChangeArrowheads="1"/>
          </p:cNvSpPr>
          <p:nvPr userDrawn="1"/>
        </p:nvSpPr>
        <p:spPr bwMode="auto">
          <a:xfrm>
            <a:off x="607484" y="1600200"/>
            <a:ext cx="10765536" cy="4648200"/>
          </a:xfrm>
          <a:prstGeom prst="rect">
            <a:avLst/>
          </a:prstGeom>
          <a:noFill/>
          <a:ln w="9525">
            <a:noFill/>
            <a:miter lim="800000"/>
            <a:headEnd/>
            <a:tailEnd/>
          </a:ln>
          <a:effectLst/>
        </p:spPr>
        <p:txBody>
          <a:bodyPr wrap="none"/>
          <a:lstStyle/>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Edit</a:t>
            </a:r>
            <a:r>
              <a:rPr lang="en-US" sz="2400" baseline="0">
                <a:latin typeface="Arial" pitchFamily="34" charset="0"/>
                <a:cs typeface="Arial" pitchFamily="34" charset="0"/>
              </a:rPr>
              <a:t> in Slide Master view to e</a:t>
            </a:r>
            <a:r>
              <a:rPr lang="en-US" sz="2400">
                <a:latin typeface="Arial" pitchFamily="34" charset="0"/>
                <a:cs typeface="Arial" pitchFamily="34" charset="0"/>
              </a:rPr>
              <a:t>nter agenda items</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 2</a:t>
            </a:r>
          </a:p>
          <a:p>
            <a:pPr marL="342164" lvl="0" indent="-342164">
              <a:buClr>
                <a:schemeClr val="tx2"/>
              </a:buClr>
              <a:buSzPct val="75000"/>
              <a:buFont typeface="Wingdings" pitchFamily="2" charset="2"/>
              <a:buChar char="§"/>
              <a:tabLst>
                <a:tab pos="458340" algn="l"/>
              </a:tabLst>
            </a:pPr>
            <a:r>
              <a:rPr lang="en-US" sz="2400">
                <a:latin typeface="Arial" pitchFamily="34" charset="0"/>
                <a:cs typeface="Arial" pitchFamily="34" charset="0"/>
              </a:rPr>
              <a:t>Bullet</a:t>
            </a:r>
            <a:r>
              <a:rPr lang="en-US" sz="2400" baseline="0">
                <a:latin typeface="Arial" pitchFamily="34" charset="0"/>
                <a:cs typeface="Arial" pitchFamily="34" charset="0"/>
              </a:rPr>
              <a:t> 3</a:t>
            </a:r>
          </a:p>
          <a:p>
            <a:pPr marL="342164" lvl="0" indent="-342164">
              <a:buClr>
                <a:schemeClr val="tx2"/>
              </a:buClr>
              <a:buSzPct val="75000"/>
              <a:buFont typeface="Wingdings" pitchFamily="2" charset="2"/>
              <a:buChar char="§"/>
              <a:tabLst>
                <a:tab pos="458340" algn="l"/>
              </a:tabLst>
            </a:pPr>
            <a:r>
              <a:rPr lang="en-US" sz="2400" baseline="0">
                <a:latin typeface="Arial" pitchFamily="34" charset="0"/>
                <a:cs typeface="Arial" pitchFamily="34" charset="0"/>
              </a:rPr>
              <a:t>Bullet 4</a:t>
            </a:r>
          </a:p>
          <a:p>
            <a:pPr marL="342164" lvl="0" indent="-342164">
              <a:buClr>
                <a:schemeClr val="tx2"/>
              </a:buClr>
              <a:buSzPct val="75000"/>
              <a:buFont typeface="Wingdings" pitchFamily="2" charset="2"/>
              <a:buChar char="§"/>
              <a:tabLst>
                <a:tab pos="458340" algn="l"/>
              </a:tabLst>
            </a:pPr>
            <a:endParaRPr lang="en-US" sz="2400">
              <a:latin typeface="Arial" pitchFamily="34" charset="0"/>
              <a:cs typeface="Arial" pitchFamily="34" charset="0"/>
            </a:endParaRPr>
          </a:p>
        </p:txBody>
      </p:sp>
      <p:sp>
        <p:nvSpPr>
          <p:cNvPr id="5" name="Title"/>
          <p:cNvSpPr txBox="1">
            <a:spLocks noChangeArrowheads="1"/>
          </p:cNvSpPr>
          <p:nvPr userDrawn="1"/>
        </p:nvSpPr>
        <p:spPr bwMode="auto">
          <a:xfrm>
            <a:off x="607484" y="464695"/>
            <a:ext cx="10765536" cy="1143000"/>
          </a:xfrm>
          <a:prstGeom prst="rect">
            <a:avLst/>
          </a:prstGeom>
          <a:noFill/>
          <a:ln w="9525">
            <a:noFill/>
            <a:miter lim="800000"/>
            <a:headEnd/>
            <a:tailEnd/>
          </a:ln>
          <a:effectLst/>
        </p:spPr>
        <p:txBody>
          <a:bodyPr wrap="none"/>
          <a:lstStyle/>
          <a:p>
            <a:pPr marL="0" marR="0" indent="0" algn="l" defTabSz="916680" rtl="0" eaLnBrk="1" fontAlgn="auto" latinLnBrk="0" hangingPunct="1">
              <a:lnSpc>
                <a:spcPct val="100000"/>
              </a:lnSpc>
              <a:spcBef>
                <a:spcPts val="0"/>
              </a:spcBef>
              <a:spcAft>
                <a:spcPts val="0"/>
              </a:spcAft>
              <a:buClrTx/>
              <a:buSzTx/>
              <a:buFontTx/>
              <a:buNone/>
              <a:tabLst/>
              <a:defRPr/>
            </a:pPr>
            <a:r>
              <a:rPr lang="en-US" sz="2800" b="0">
                <a:solidFill>
                  <a:schemeClr val="tx2"/>
                </a:solidFill>
                <a:latin typeface="Arial" pitchFamily="34" charset="0"/>
                <a:cs typeface="Arial" pitchFamily="34" charset="0"/>
              </a:rPr>
              <a:t>Edit in Slide</a:t>
            </a:r>
            <a:r>
              <a:rPr lang="en-US" sz="2800" b="0" baseline="0">
                <a:solidFill>
                  <a:schemeClr val="tx2"/>
                </a:solidFill>
                <a:latin typeface="Arial" pitchFamily="34" charset="0"/>
                <a:cs typeface="Arial" pitchFamily="34" charset="0"/>
              </a:rPr>
              <a:t> Master view to e</a:t>
            </a:r>
            <a:r>
              <a:rPr lang="en-US" sz="2800" b="0">
                <a:solidFill>
                  <a:schemeClr val="tx2"/>
                </a:solidFill>
                <a:latin typeface="Arial" pitchFamily="34" charset="0"/>
                <a:cs typeface="Arial" pitchFamily="34" charset="0"/>
              </a:rPr>
              <a:t>nter agenda</a:t>
            </a:r>
            <a:r>
              <a:rPr lang="en-US" sz="2800" b="0" baseline="0">
                <a:solidFill>
                  <a:schemeClr val="tx2"/>
                </a:solidFill>
                <a:latin typeface="Arial" pitchFamily="34" charset="0"/>
                <a:cs typeface="Arial" pitchFamily="34" charset="0"/>
              </a:rPr>
              <a:t> title</a:t>
            </a:r>
            <a:endParaRPr lang="en-US" sz="2800" b="0">
              <a:solidFill>
                <a:schemeClr val="tx2"/>
              </a:solidFill>
              <a:latin typeface="Arial" pitchFamily="34" charset="0"/>
              <a:cs typeface="Arial"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Background" descr="bluemesh.jpg"/>
          <p:cNvPicPr>
            <a:picLocks noChangeAspect="1"/>
          </p:cNvPicPr>
          <p:nvPr userDrawn="1"/>
        </p:nvPicPr>
        <p:blipFill>
          <a:blip r:embed="rId2" cstate="print"/>
          <a:stretch>
            <a:fillRect/>
          </a:stretch>
        </p:blipFill>
        <p:spPr>
          <a:xfrm>
            <a:off x="-4067" y="1287"/>
            <a:ext cx="12209092" cy="6856713"/>
          </a:xfrm>
          <a:prstGeom prst="rect">
            <a:avLst/>
          </a:prstGeom>
        </p:spPr>
      </p:pic>
      <p:sp>
        <p:nvSpPr>
          <p:cNvPr id="21" name="Title"/>
          <p:cNvSpPr>
            <a:spLocks noGrp="1"/>
          </p:cNvSpPr>
          <p:nvPr>
            <p:ph type="ctrTitle"/>
          </p:nvPr>
        </p:nvSpPr>
        <p:spPr>
          <a:xfrm>
            <a:off x="914400" y="914400"/>
            <a:ext cx="10363200" cy="1828800"/>
          </a:xfrm>
        </p:spPr>
        <p:txBody>
          <a:bodyPr/>
          <a:lstStyle>
            <a:lvl1pPr algn="l">
              <a:defRPr sz="3200">
                <a:solidFill>
                  <a:schemeClr val="tx2"/>
                </a:solidFill>
              </a:defRPr>
            </a:lvl1pPr>
          </a:lstStyle>
          <a:p>
            <a:r>
              <a:rPr lang="en-US"/>
              <a:t>Click to edit Master title style</a:t>
            </a:r>
          </a:p>
        </p:txBody>
      </p:sp>
      <p:sp>
        <p:nvSpPr>
          <p:cNvPr id="22" name="Subtitle"/>
          <p:cNvSpPr>
            <a:spLocks noGrp="1"/>
          </p:cNvSpPr>
          <p:nvPr>
            <p:ph type="subTitle" idx="1"/>
          </p:nvPr>
        </p:nvSpPr>
        <p:spPr>
          <a:xfrm>
            <a:off x="914400" y="3203579"/>
            <a:ext cx="10363200" cy="987425"/>
          </a:xfrm>
        </p:spPr>
        <p:txBody>
          <a:bodyPr>
            <a:normAutofit/>
          </a:bodyPr>
          <a:lstStyle>
            <a:lvl1pPr marL="0" indent="0" algn="l">
              <a:buNone/>
              <a:defRPr sz="1604" b="0">
                <a:solidFill>
                  <a:schemeClr val="tx1"/>
                </a:solidFill>
              </a:defRPr>
            </a:lvl1pPr>
            <a:lvl2pPr marL="458340" indent="0" algn="ctr">
              <a:buNone/>
              <a:defRPr>
                <a:solidFill>
                  <a:schemeClr val="tx1">
                    <a:tint val="75000"/>
                  </a:schemeClr>
                </a:solidFill>
              </a:defRPr>
            </a:lvl2pPr>
            <a:lvl3pPr marL="916680" indent="0" algn="ctr">
              <a:buNone/>
              <a:defRPr>
                <a:solidFill>
                  <a:schemeClr val="tx1">
                    <a:tint val="75000"/>
                  </a:schemeClr>
                </a:solidFill>
              </a:defRPr>
            </a:lvl3pPr>
            <a:lvl4pPr marL="1375020" indent="0" algn="ctr">
              <a:buNone/>
              <a:defRPr>
                <a:solidFill>
                  <a:schemeClr val="tx1">
                    <a:tint val="75000"/>
                  </a:schemeClr>
                </a:solidFill>
              </a:defRPr>
            </a:lvl4pPr>
            <a:lvl5pPr marL="1833361" indent="0" algn="ctr">
              <a:buNone/>
              <a:defRPr>
                <a:solidFill>
                  <a:schemeClr val="tx1">
                    <a:tint val="75000"/>
                  </a:schemeClr>
                </a:solidFill>
              </a:defRPr>
            </a:lvl5pPr>
            <a:lvl6pPr marL="2291701" indent="0" algn="ctr">
              <a:buNone/>
              <a:defRPr>
                <a:solidFill>
                  <a:schemeClr val="tx1">
                    <a:tint val="75000"/>
                  </a:schemeClr>
                </a:solidFill>
              </a:defRPr>
            </a:lvl6pPr>
            <a:lvl7pPr marL="2750041" indent="0" algn="ctr">
              <a:buNone/>
              <a:defRPr>
                <a:solidFill>
                  <a:schemeClr val="tx1">
                    <a:tint val="75000"/>
                  </a:schemeClr>
                </a:solidFill>
              </a:defRPr>
            </a:lvl7pPr>
            <a:lvl8pPr marL="3208381" indent="0" algn="ctr">
              <a:buNone/>
              <a:defRPr>
                <a:solidFill>
                  <a:schemeClr val="tx1">
                    <a:tint val="75000"/>
                  </a:schemeClr>
                </a:solidFill>
              </a:defRPr>
            </a:lvl8pPr>
            <a:lvl9pPr marL="3666721" indent="0" algn="ctr">
              <a:buNone/>
              <a:defRPr>
                <a:solidFill>
                  <a:schemeClr val="tx1">
                    <a:tint val="75000"/>
                  </a:schemeClr>
                </a:solidFill>
              </a:defRPr>
            </a:lvl9pPr>
          </a:lstStyle>
          <a:p>
            <a:r>
              <a:rPr lang="en-US"/>
              <a:t>Click to edit Master subtitle style</a:t>
            </a:r>
          </a:p>
        </p:txBody>
      </p:sp>
      <p:sp>
        <p:nvSpPr>
          <p:cNvPr id="23" name="Copyright"/>
          <p:cNvSpPr txBox="1"/>
          <p:nvPr userDrawn="1"/>
        </p:nvSpPr>
        <p:spPr>
          <a:xfrm>
            <a:off x="10227052" y="6527632"/>
            <a:ext cx="2438400" cy="246221"/>
          </a:xfrm>
          <a:prstGeom prst="rect">
            <a:avLst/>
          </a:prstGeom>
          <a:noFill/>
        </p:spPr>
        <p:txBody>
          <a:bodyPr wrap="square" rtlCol="0">
            <a:spAutoFit/>
          </a:bodyPr>
          <a:lstStyle/>
          <a:p>
            <a:r>
              <a:rPr lang="en-US" sz="1003">
                <a:solidFill>
                  <a:schemeClr val="bg1"/>
                </a:solidFill>
                <a:latin typeface="Arial" pitchFamily="34" charset="0"/>
                <a:cs typeface="Arial" pitchFamily="34" charset="0"/>
              </a:rPr>
              <a:t>© 2017 The MathWorks, Inc.</a:t>
            </a:r>
          </a:p>
        </p:txBody>
      </p:sp>
      <p:cxnSp>
        <p:nvCxnSpPr>
          <p:cNvPr id="26" name="GrayLine"/>
          <p:cNvCxnSpPr/>
          <p:nvPr userDrawn="1"/>
        </p:nvCxnSpPr>
        <p:spPr>
          <a:xfrm>
            <a:off x="-4067" y="4376652"/>
            <a:ext cx="12209092" cy="0"/>
          </a:xfrm>
          <a:prstGeom prst="line">
            <a:avLst/>
          </a:prstGeom>
          <a:ln w="57150">
            <a:solidFill>
              <a:schemeClr val="bg1">
                <a:lumMod val="65000"/>
              </a:schemeClr>
            </a:solidFill>
          </a:ln>
        </p:spPr>
        <p:style>
          <a:lnRef idx="1">
            <a:schemeClr val="dk1"/>
          </a:lnRef>
          <a:fillRef idx="0">
            <a:schemeClr val="dk1"/>
          </a:fillRef>
          <a:effectRef idx="0">
            <a:schemeClr val="dk1"/>
          </a:effectRef>
          <a:fontRef idx="minor">
            <a:schemeClr val="tx1"/>
          </a:fontRef>
        </p:style>
      </p:cxnSp>
      <p:pic>
        <p:nvPicPr>
          <p:cNvPr id="9" name="Logo" descr="09_MW_logo_CMYK_REV.png"/>
          <p:cNvPicPr>
            <a:picLocks noChangeAspect="1"/>
          </p:cNvPicPr>
          <p:nvPr userDrawn="1"/>
        </p:nvPicPr>
        <p:blipFill>
          <a:blip r:embed="rId3" cstate="print"/>
          <a:stretch>
            <a:fillRect/>
          </a:stretch>
        </p:blipFill>
        <p:spPr>
          <a:xfrm>
            <a:off x="10330730" y="141139"/>
            <a:ext cx="1620665" cy="32059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609602" y="1600200"/>
            <a:ext cx="10769600" cy="4648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11582400" y="6484954"/>
            <a:ext cx="609600" cy="381001"/>
          </a:xfrm>
          <a:prstGeom prst="rect">
            <a:avLst/>
          </a:prstGeom>
          <a:noFill/>
          <a:ln w="12700">
            <a:noFill/>
          </a:ln>
        </p:spPr>
        <p:txBody>
          <a:bodyPr wrap="square" anchor="ctr">
            <a:noAutofit/>
          </a:bodyPr>
          <a:lstStyle/>
          <a:p>
            <a:pPr algn="ctr"/>
            <a:fld id="{47FBD1EF-0801-4063-B668-C71608ACC70F}" type="slidenum">
              <a:rPr kumimoji="0" lang="en-US" sz="1203"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3" b="1">
              <a:solidFill>
                <a:schemeClr val="tx2"/>
              </a:solidFill>
            </a:endParaRPr>
          </a:p>
        </p:txBody>
      </p:sp>
      <p:pic>
        <p:nvPicPr>
          <p:cNvPr id="12" name="Logo" descr="logo647.png"/>
          <p:cNvPicPr>
            <a:picLocks noChangeAspect="1"/>
          </p:cNvPicPr>
          <p:nvPr/>
        </p:nvPicPr>
        <p:blipFill>
          <a:blip r:embed="rId10" cstate="print"/>
          <a:stretch>
            <a:fillRect/>
          </a:stretch>
        </p:blipFill>
        <p:spPr>
          <a:xfrm>
            <a:off x="10679339" y="23675"/>
            <a:ext cx="1327516" cy="360269"/>
          </a:xfrm>
          <a:prstGeom prst="rect">
            <a:avLst/>
          </a:prstGeom>
          <a:noFill/>
          <a:ln>
            <a:noFill/>
          </a:ln>
        </p:spPr>
      </p:pic>
      <p:cxnSp>
        <p:nvCxnSpPr>
          <p:cNvPr id="13" name="Line"/>
          <p:cNvCxnSpPr/>
          <p:nvPr/>
        </p:nvCxnSpPr>
        <p:spPr>
          <a:xfrm rot="10800000" flipV="1">
            <a:off x="229170" y="176521"/>
            <a:ext cx="10297392" cy="2116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59" r:id="rId4"/>
    <p:sldLayoutId id="2147483663" r:id="rId5"/>
    <p:sldLayoutId id="2147483651" r:id="rId6"/>
    <p:sldLayoutId id="2147483652" r:id="rId7"/>
    <p:sldLayoutId id="2147483664" r:id="rId8"/>
  </p:sldLayoutIdLst>
  <p:hf hdr="0" ftr="0" dt="0"/>
  <p:txStyles>
    <p:titleStyle>
      <a:lvl1pPr algn="l" defTabSz="916680" rtl="0" eaLnBrk="1" latinLnBrk="0" hangingPunct="1">
        <a:spcBef>
          <a:spcPct val="0"/>
        </a:spcBef>
        <a:buNone/>
        <a:defRPr sz="2800" b="0" kern="1200">
          <a:solidFill>
            <a:schemeClr val="tx2"/>
          </a:solidFill>
          <a:latin typeface="Arial" pitchFamily="34" charset="0"/>
          <a:ea typeface="+mj-ea"/>
          <a:cs typeface="Arial" pitchFamily="34" charset="0"/>
        </a:defRPr>
      </a:lvl1pPr>
    </p:titleStyle>
    <p:body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0" rtl="0" eaLnBrk="1" latinLnBrk="0" hangingPunct="1">
        <a:defRPr sz="1805" kern="1200">
          <a:solidFill>
            <a:schemeClr val="tx1"/>
          </a:solidFill>
          <a:latin typeface="+mn-lt"/>
          <a:ea typeface="+mn-ea"/>
          <a:cs typeface="+mn-cs"/>
        </a:defRPr>
      </a:lvl1pPr>
      <a:lvl2pPr marL="458340" algn="l" defTabSz="916680" rtl="0" eaLnBrk="1" latinLnBrk="0" hangingPunct="1">
        <a:defRPr sz="1805" kern="1200">
          <a:solidFill>
            <a:schemeClr val="tx1"/>
          </a:solidFill>
          <a:latin typeface="+mn-lt"/>
          <a:ea typeface="+mn-ea"/>
          <a:cs typeface="+mn-cs"/>
        </a:defRPr>
      </a:lvl2pPr>
      <a:lvl3pPr marL="916680" algn="l" defTabSz="916680" rtl="0" eaLnBrk="1" latinLnBrk="0" hangingPunct="1">
        <a:defRPr sz="1805" kern="1200">
          <a:solidFill>
            <a:schemeClr val="tx1"/>
          </a:solidFill>
          <a:latin typeface="+mn-lt"/>
          <a:ea typeface="+mn-ea"/>
          <a:cs typeface="+mn-cs"/>
        </a:defRPr>
      </a:lvl3pPr>
      <a:lvl4pPr marL="1375020" algn="l" defTabSz="916680" rtl="0" eaLnBrk="1" latinLnBrk="0" hangingPunct="1">
        <a:defRPr sz="1805" kern="1200">
          <a:solidFill>
            <a:schemeClr val="tx1"/>
          </a:solidFill>
          <a:latin typeface="+mn-lt"/>
          <a:ea typeface="+mn-ea"/>
          <a:cs typeface="+mn-cs"/>
        </a:defRPr>
      </a:lvl4pPr>
      <a:lvl5pPr marL="1833361" algn="l" defTabSz="916680" rtl="0" eaLnBrk="1" latinLnBrk="0" hangingPunct="1">
        <a:defRPr sz="1805" kern="1200">
          <a:solidFill>
            <a:schemeClr val="tx1"/>
          </a:solidFill>
          <a:latin typeface="+mn-lt"/>
          <a:ea typeface="+mn-ea"/>
          <a:cs typeface="+mn-cs"/>
        </a:defRPr>
      </a:lvl5pPr>
      <a:lvl6pPr marL="2291701" algn="l" defTabSz="916680" rtl="0" eaLnBrk="1" latinLnBrk="0" hangingPunct="1">
        <a:defRPr sz="1805" kern="1200">
          <a:solidFill>
            <a:schemeClr val="tx1"/>
          </a:solidFill>
          <a:latin typeface="+mn-lt"/>
          <a:ea typeface="+mn-ea"/>
          <a:cs typeface="+mn-cs"/>
        </a:defRPr>
      </a:lvl6pPr>
      <a:lvl7pPr marL="2750041" algn="l" defTabSz="916680" rtl="0" eaLnBrk="1" latinLnBrk="0" hangingPunct="1">
        <a:defRPr sz="1805" kern="1200">
          <a:solidFill>
            <a:schemeClr val="tx1"/>
          </a:solidFill>
          <a:latin typeface="+mn-lt"/>
          <a:ea typeface="+mn-ea"/>
          <a:cs typeface="+mn-cs"/>
        </a:defRPr>
      </a:lvl7pPr>
      <a:lvl8pPr marL="3208381" algn="l" defTabSz="916680" rtl="0" eaLnBrk="1" latinLnBrk="0" hangingPunct="1">
        <a:defRPr sz="1805" kern="1200">
          <a:solidFill>
            <a:schemeClr val="tx1"/>
          </a:solidFill>
          <a:latin typeface="+mn-lt"/>
          <a:ea typeface="+mn-ea"/>
          <a:cs typeface="+mn-cs"/>
        </a:defRPr>
      </a:lvl8pPr>
      <a:lvl9pPr marL="3666721" algn="l" defTabSz="916680" rtl="0" eaLnBrk="1" latinLnBrk="0" hangingPunct="1">
        <a:defRPr sz="1805"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cNvSpPr>
            <a:spLocks noGrp="1"/>
          </p:cNvSpPr>
          <p:nvPr>
            <p:ph type="title"/>
          </p:nvPr>
        </p:nvSpPr>
        <p:spPr>
          <a:xfrm>
            <a:off x="609602" y="457200"/>
            <a:ext cx="10769600" cy="990600"/>
          </a:xfrm>
          <a:prstGeom prst="rect">
            <a:avLst/>
          </a:prstGeom>
        </p:spPr>
        <p:txBody>
          <a:bodyPr vert="horz" lIns="91440" tIns="45720" rIns="91440" bIns="45720" rtlCol="0" anchor="t" anchorCtr="0">
            <a:noAutofit/>
          </a:bodyPr>
          <a:lstStyle/>
          <a:p>
            <a:r>
              <a:rPr lang="en-US"/>
              <a:t>Click to edit Master title style</a:t>
            </a:r>
          </a:p>
        </p:txBody>
      </p:sp>
      <p:sp>
        <p:nvSpPr>
          <p:cNvPr id="3" name="Content"/>
          <p:cNvSpPr>
            <a:spLocks noGrp="1"/>
          </p:cNvSpPr>
          <p:nvPr>
            <p:ph type="body" idx="1"/>
          </p:nvPr>
        </p:nvSpPr>
        <p:spPr>
          <a:xfrm>
            <a:off x="609602" y="1600200"/>
            <a:ext cx="10769600" cy="46482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8" name="SlideNumber"/>
          <p:cNvSpPr/>
          <p:nvPr/>
        </p:nvSpPr>
        <p:spPr>
          <a:xfrm>
            <a:off x="11582400" y="6484954"/>
            <a:ext cx="609600" cy="381001"/>
          </a:xfrm>
          <a:prstGeom prst="rect">
            <a:avLst/>
          </a:prstGeom>
          <a:noFill/>
          <a:ln w="12700">
            <a:noFill/>
          </a:ln>
        </p:spPr>
        <p:txBody>
          <a:bodyPr wrap="square" anchor="ctr">
            <a:noAutofit/>
          </a:bodyPr>
          <a:lstStyle/>
          <a:p>
            <a:pPr algn="ctr"/>
            <a:fld id="{47FBD1EF-0801-4063-B668-C71608ACC70F}" type="slidenum">
              <a:rPr kumimoji="0" lang="en-US" sz="1203" b="1" i="0" u="none" strike="noStrike" kern="1200" cap="none" spc="0" normalizeH="0" baseline="0" noProof="0" smtClean="0">
                <a:ln>
                  <a:noFill/>
                </a:ln>
                <a:solidFill>
                  <a:schemeClr val="tx2"/>
                </a:solidFill>
                <a:effectLst/>
                <a:uLnTx/>
                <a:uFillTx/>
                <a:latin typeface="Arial" pitchFamily="34" charset="0"/>
                <a:ea typeface="+mn-ea"/>
                <a:cs typeface="Arial" pitchFamily="34" charset="0"/>
              </a:rPr>
              <a:pPr algn="ctr"/>
              <a:t>‹#›</a:t>
            </a:fld>
            <a:endParaRPr lang="en-US" sz="1203" b="1">
              <a:solidFill>
                <a:schemeClr val="tx2"/>
              </a:solidFill>
            </a:endParaRPr>
          </a:p>
        </p:txBody>
      </p:sp>
      <p:pic>
        <p:nvPicPr>
          <p:cNvPr id="12" name="Logo" descr="logo647.png"/>
          <p:cNvPicPr>
            <a:picLocks noChangeAspect="1"/>
          </p:cNvPicPr>
          <p:nvPr/>
        </p:nvPicPr>
        <p:blipFill>
          <a:blip r:embed="rId10" cstate="print"/>
          <a:stretch>
            <a:fillRect/>
          </a:stretch>
        </p:blipFill>
        <p:spPr>
          <a:xfrm>
            <a:off x="10679339" y="23675"/>
            <a:ext cx="1327516" cy="360269"/>
          </a:xfrm>
          <a:prstGeom prst="rect">
            <a:avLst/>
          </a:prstGeom>
          <a:noFill/>
          <a:ln>
            <a:noFill/>
          </a:ln>
        </p:spPr>
      </p:pic>
      <p:cxnSp>
        <p:nvCxnSpPr>
          <p:cNvPr id="13" name="Line"/>
          <p:cNvCxnSpPr/>
          <p:nvPr/>
        </p:nvCxnSpPr>
        <p:spPr>
          <a:xfrm rot="10800000" flipV="1">
            <a:off x="229170" y="176521"/>
            <a:ext cx="10297392" cy="211602"/>
          </a:xfrm>
          <a:prstGeom prst="bentConnector3">
            <a:avLst>
              <a:gd name="adj1" fmla="val 100013"/>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hdr="0" ftr="0" dt="0"/>
  <p:txStyles>
    <p:titleStyle>
      <a:lvl1pPr algn="l" defTabSz="916680" rtl="0" eaLnBrk="1" latinLnBrk="0" hangingPunct="1">
        <a:spcBef>
          <a:spcPct val="0"/>
        </a:spcBef>
        <a:buNone/>
        <a:defRPr sz="2800" b="0" kern="1200">
          <a:solidFill>
            <a:schemeClr val="tx2"/>
          </a:solidFill>
          <a:latin typeface="Arial" pitchFamily="34" charset="0"/>
          <a:ea typeface="+mj-ea"/>
          <a:cs typeface="Arial" pitchFamily="34" charset="0"/>
        </a:defRPr>
      </a:lvl1pPr>
    </p:titleStyle>
    <p:body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en-US"/>
      </a:defPPr>
      <a:lvl1pPr marL="0" algn="l" defTabSz="916680" rtl="0" eaLnBrk="1" latinLnBrk="0" hangingPunct="1">
        <a:defRPr sz="1805" kern="1200">
          <a:solidFill>
            <a:schemeClr val="tx1"/>
          </a:solidFill>
          <a:latin typeface="+mn-lt"/>
          <a:ea typeface="+mn-ea"/>
          <a:cs typeface="+mn-cs"/>
        </a:defRPr>
      </a:lvl1pPr>
      <a:lvl2pPr marL="458340" algn="l" defTabSz="916680" rtl="0" eaLnBrk="1" latinLnBrk="0" hangingPunct="1">
        <a:defRPr sz="1805" kern="1200">
          <a:solidFill>
            <a:schemeClr val="tx1"/>
          </a:solidFill>
          <a:latin typeface="+mn-lt"/>
          <a:ea typeface="+mn-ea"/>
          <a:cs typeface="+mn-cs"/>
        </a:defRPr>
      </a:lvl2pPr>
      <a:lvl3pPr marL="916680" algn="l" defTabSz="916680" rtl="0" eaLnBrk="1" latinLnBrk="0" hangingPunct="1">
        <a:defRPr sz="1805" kern="1200">
          <a:solidFill>
            <a:schemeClr val="tx1"/>
          </a:solidFill>
          <a:latin typeface="+mn-lt"/>
          <a:ea typeface="+mn-ea"/>
          <a:cs typeface="+mn-cs"/>
        </a:defRPr>
      </a:lvl3pPr>
      <a:lvl4pPr marL="1375020" algn="l" defTabSz="916680" rtl="0" eaLnBrk="1" latinLnBrk="0" hangingPunct="1">
        <a:defRPr sz="1805" kern="1200">
          <a:solidFill>
            <a:schemeClr val="tx1"/>
          </a:solidFill>
          <a:latin typeface="+mn-lt"/>
          <a:ea typeface="+mn-ea"/>
          <a:cs typeface="+mn-cs"/>
        </a:defRPr>
      </a:lvl4pPr>
      <a:lvl5pPr marL="1833361" algn="l" defTabSz="916680" rtl="0" eaLnBrk="1" latinLnBrk="0" hangingPunct="1">
        <a:defRPr sz="1805" kern="1200">
          <a:solidFill>
            <a:schemeClr val="tx1"/>
          </a:solidFill>
          <a:latin typeface="+mn-lt"/>
          <a:ea typeface="+mn-ea"/>
          <a:cs typeface="+mn-cs"/>
        </a:defRPr>
      </a:lvl5pPr>
      <a:lvl6pPr marL="2291701" algn="l" defTabSz="916680" rtl="0" eaLnBrk="1" latinLnBrk="0" hangingPunct="1">
        <a:defRPr sz="1805" kern="1200">
          <a:solidFill>
            <a:schemeClr val="tx1"/>
          </a:solidFill>
          <a:latin typeface="+mn-lt"/>
          <a:ea typeface="+mn-ea"/>
          <a:cs typeface="+mn-cs"/>
        </a:defRPr>
      </a:lvl6pPr>
      <a:lvl7pPr marL="2750041" algn="l" defTabSz="916680" rtl="0" eaLnBrk="1" latinLnBrk="0" hangingPunct="1">
        <a:defRPr sz="1805" kern="1200">
          <a:solidFill>
            <a:schemeClr val="tx1"/>
          </a:solidFill>
          <a:latin typeface="+mn-lt"/>
          <a:ea typeface="+mn-ea"/>
          <a:cs typeface="+mn-cs"/>
        </a:defRPr>
      </a:lvl7pPr>
      <a:lvl8pPr marL="3208381" algn="l" defTabSz="916680" rtl="0" eaLnBrk="1" latinLnBrk="0" hangingPunct="1">
        <a:defRPr sz="1805" kern="1200">
          <a:solidFill>
            <a:schemeClr val="tx1"/>
          </a:solidFill>
          <a:latin typeface="+mn-lt"/>
          <a:ea typeface="+mn-ea"/>
          <a:cs typeface="+mn-cs"/>
        </a:defRPr>
      </a:lvl8pPr>
      <a:lvl9pPr marL="3666721" algn="l" defTabSz="916680" rtl="0" eaLnBrk="1" latinLnBrk="0" hangingPunct="1">
        <a:defRPr sz="18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sv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jpeg"/><Relationship Id="rId18" Type="http://schemas.openxmlformats.org/officeDocument/2006/relationships/image" Target="../media/image29.jpeg"/><Relationship Id="rId3" Type="http://schemas.openxmlformats.org/officeDocument/2006/relationships/notesSlide" Target="../notesSlides/notesSlide2.xml"/><Relationship Id="rId7" Type="http://schemas.openxmlformats.org/officeDocument/2006/relationships/image" Target="../media/image18.jpeg"/><Relationship Id="rId12" Type="http://schemas.openxmlformats.org/officeDocument/2006/relationships/image" Target="../media/image23.jpeg"/><Relationship Id="rId17" Type="http://schemas.openxmlformats.org/officeDocument/2006/relationships/image" Target="../media/image28.png"/><Relationship Id="rId2" Type="http://schemas.openxmlformats.org/officeDocument/2006/relationships/slideLayout" Target="../slideLayouts/slideLayout3.xml"/><Relationship Id="rId16" Type="http://schemas.openxmlformats.org/officeDocument/2006/relationships/image" Target="../media/image27.jpeg"/><Relationship Id="rId1" Type="http://schemas.openxmlformats.org/officeDocument/2006/relationships/tags" Target="../tags/tag4.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tiff"/><Relationship Id="rId1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31.tiff"/><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notesSlide" Target="../notesSlides/notesSlide4.xml"/><Relationship Id="rId7"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34.pn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image" Target="../media/image51.jpeg"/><Relationship Id="rId18" Type="http://schemas.openxmlformats.org/officeDocument/2006/relationships/image" Target="../media/image56.jpeg"/><Relationship Id="rId3" Type="http://schemas.openxmlformats.org/officeDocument/2006/relationships/image" Target="../media/image41.jpeg"/><Relationship Id="rId21" Type="http://schemas.openxmlformats.org/officeDocument/2006/relationships/image" Target="../media/image59.jpeg"/><Relationship Id="rId7" Type="http://schemas.openxmlformats.org/officeDocument/2006/relationships/image" Target="../media/image45.jpeg"/><Relationship Id="rId12" Type="http://schemas.openxmlformats.org/officeDocument/2006/relationships/image" Target="../media/image50.jpeg"/><Relationship Id="rId17" Type="http://schemas.openxmlformats.org/officeDocument/2006/relationships/image" Target="../media/image55.jpeg"/><Relationship Id="rId2" Type="http://schemas.openxmlformats.org/officeDocument/2006/relationships/slideLayout" Target="../slideLayouts/slideLayout2.xml"/><Relationship Id="rId16" Type="http://schemas.openxmlformats.org/officeDocument/2006/relationships/image" Target="../media/image54.jpeg"/><Relationship Id="rId20" Type="http://schemas.openxmlformats.org/officeDocument/2006/relationships/image" Target="../media/image58.jpeg"/><Relationship Id="rId1" Type="http://schemas.openxmlformats.org/officeDocument/2006/relationships/tags" Target="../tags/tag8.xml"/><Relationship Id="rId6" Type="http://schemas.openxmlformats.org/officeDocument/2006/relationships/image" Target="../media/image44.jpeg"/><Relationship Id="rId11" Type="http://schemas.openxmlformats.org/officeDocument/2006/relationships/image" Target="../media/image49.jpeg"/><Relationship Id="rId24" Type="http://schemas.openxmlformats.org/officeDocument/2006/relationships/image" Target="../media/image62.jpeg"/><Relationship Id="rId5" Type="http://schemas.openxmlformats.org/officeDocument/2006/relationships/image" Target="../media/image43.jpeg"/><Relationship Id="rId15" Type="http://schemas.openxmlformats.org/officeDocument/2006/relationships/image" Target="../media/image53.jpeg"/><Relationship Id="rId23" Type="http://schemas.openxmlformats.org/officeDocument/2006/relationships/image" Target="../media/image61.jpeg"/><Relationship Id="rId10" Type="http://schemas.openxmlformats.org/officeDocument/2006/relationships/image" Target="../media/image48.jpeg"/><Relationship Id="rId19" Type="http://schemas.openxmlformats.org/officeDocument/2006/relationships/image" Target="../media/image57.jpeg"/><Relationship Id="rId4" Type="http://schemas.openxmlformats.org/officeDocument/2006/relationships/image" Target="../media/image42.jpeg"/><Relationship Id="rId9" Type="http://schemas.openxmlformats.org/officeDocument/2006/relationships/image" Target="../media/image47.jpeg"/><Relationship Id="rId14" Type="http://schemas.openxmlformats.org/officeDocument/2006/relationships/image" Target="../media/image52.jpeg"/><Relationship Id="rId22" Type="http://schemas.openxmlformats.org/officeDocument/2006/relationships/image" Target="../media/image60.jpeg"/></Relationships>
</file>

<file path=ppt/slides/_rels/slide8.xml.rels><?xml version="1.0" encoding="UTF-8" standalone="yes"?>
<Relationships xmlns="http://schemas.openxmlformats.org/package/2006/relationships"><Relationship Id="rId8" Type="http://schemas.openxmlformats.org/officeDocument/2006/relationships/image" Target="../media/image67.svg"/><Relationship Id="rId3" Type="http://schemas.openxmlformats.org/officeDocument/2006/relationships/notesSlide" Target="../notesSlides/notesSlide6.xml"/><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slideLayout" Target="../slideLayouts/slideLayout5.xml"/><Relationship Id="rId1" Type="http://schemas.openxmlformats.org/officeDocument/2006/relationships/tags" Target="../tags/tag9.xml"/><Relationship Id="rId6" Type="http://schemas.openxmlformats.org/officeDocument/2006/relationships/image" Target="../media/image65.svg"/><Relationship Id="rId11" Type="http://schemas.openxmlformats.org/officeDocument/2006/relationships/image" Target="../media/image70.jpeg"/><Relationship Id="rId5" Type="http://schemas.openxmlformats.org/officeDocument/2006/relationships/image" Target="../media/image64.png"/><Relationship Id="rId10" Type="http://schemas.openxmlformats.org/officeDocument/2006/relationships/image" Target="../media/image69.svg"/><Relationship Id="rId4" Type="http://schemas.openxmlformats.org/officeDocument/2006/relationships/image" Target="../media/image63.jpeg"/><Relationship Id="rId9" Type="http://schemas.openxmlformats.org/officeDocument/2006/relationships/image" Target="../media/image6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7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27FE769-FB5D-C048-A2B9-993DBCE8F716}"/>
              </a:ext>
            </a:extLst>
          </p:cNvPr>
          <p:cNvSpPr/>
          <p:nvPr/>
        </p:nvSpPr>
        <p:spPr>
          <a:xfrm>
            <a:off x="8805079" y="3021824"/>
            <a:ext cx="3014388" cy="2463516"/>
          </a:xfrm>
          <a:prstGeom prst="rect">
            <a:avLst/>
          </a:prstGeom>
          <a:noFill/>
          <a:ln>
            <a:solidFill>
              <a:schemeClr val="accent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92"/>
          </a:p>
        </p:txBody>
      </p:sp>
      <p:sp>
        <p:nvSpPr>
          <p:cNvPr id="8" name="TextBox 7">
            <a:extLst>
              <a:ext uri="{FF2B5EF4-FFF2-40B4-BE49-F238E27FC236}">
                <a16:creationId xmlns:a16="http://schemas.microsoft.com/office/drawing/2014/main" id="{05972499-15EF-484A-94D1-7A40541D383A}"/>
              </a:ext>
            </a:extLst>
          </p:cNvPr>
          <p:cNvSpPr txBox="1"/>
          <p:nvPr/>
        </p:nvSpPr>
        <p:spPr>
          <a:xfrm>
            <a:off x="661132" y="3289092"/>
            <a:ext cx="7198078" cy="1323439"/>
          </a:xfrm>
          <a:prstGeom prst="rect">
            <a:avLst/>
          </a:prstGeom>
          <a:noFill/>
        </p:spPr>
        <p:txBody>
          <a:bodyPr wrap="square" rtlCol="0">
            <a:spAutoFit/>
          </a:bodyPr>
          <a:lstStyle/>
          <a:p>
            <a:pPr algn="l" rtl="0"/>
            <a:r>
              <a:rPr lang="de-de" sz="1600" b="0" i="0" u="none" baseline="0" dirty="0">
                <a:highlight>
                  <a:srgbClr val="FFFF00"/>
                </a:highlight>
              </a:rPr>
              <a:t>[Namen der Universität/Institution einfügen]</a:t>
            </a:r>
            <a:r>
              <a:rPr lang="de-de" sz="1600" b="0" i="0" u="none" baseline="0" dirty="0"/>
              <a:t> bietet jetzt eine Campus-Wide License an, die allen Studierenden, Dozenten, Beschäftigten sowie Wissenschaftlerinnen und Wissenschaftlern auf und abseits des Campus eine unbegrenzte Nutzung von MATLAB und Simulink auf jeder Art Gerät ermöglicht.  </a:t>
            </a:r>
          </a:p>
        </p:txBody>
      </p:sp>
      <p:sp>
        <p:nvSpPr>
          <p:cNvPr id="9" name="TextBox 8">
            <a:extLst>
              <a:ext uri="{FF2B5EF4-FFF2-40B4-BE49-F238E27FC236}">
                <a16:creationId xmlns:a16="http://schemas.microsoft.com/office/drawing/2014/main" id="{6E8940EA-60C8-F14F-865B-A1D3CD907BE3}"/>
              </a:ext>
            </a:extLst>
          </p:cNvPr>
          <p:cNvSpPr txBox="1"/>
          <p:nvPr/>
        </p:nvSpPr>
        <p:spPr>
          <a:xfrm>
            <a:off x="661131" y="4528487"/>
            <a:ext cx="7093907" cy="1323439"/>
          </a:xfrm>
          <a:prstGeom prst="rect">
            <a:avLst/>
          </a:prstGeom>
          <a:noFill/>
        </p:spPr>
        <p:txBody>
          <a:bodyPr wrap="square" rtlCol="0">
            <a:spAutoFit/>
          </a:bodyPr>
          <a:lstStyle/>
          <a:p>
            <a:pPr algn="l" rtl="0" fontAlgn="base">
              <a:lnSpc>
                <a:spcPct val="150000"/>
              </a:lnSpc>
            </a:pPr>
            <a:r>
              <a:rPr lang="de-de" sz="1600" b="0" i="0" u="none" baseline="0" dirty="0"/>
              <a:t>Sie erhalten damit Zugriff auf:</a:t>
            </a:r>
          </a:p>
          <a:p>
            <a:pPr marL="285750" lvl="0" indent="-285750" algn="l" rtl="0" fontAlgn="base">
              <a:lnSpc>
                <a:spcPct val="150000"/>
              </a:lnSpc>
              <a:buFont typeface="Arial" panose="020B0604020202020204" pitchFamily="34" charset="0"/>
              <a:buChar char="•"/>
            </a:pPr>
            <a:r>
              <a:rPr lang="de-de" sz="1600" b="0" i="0" u="none" baseline="0" dirty="0"/>
              <a:t>die gleichen </a:t>
            </a:r>
            <a:r>
              <a:rPr lang="de-DE" sz="1600" b="0" i="0" u="none" baseline="0" dirty="0"/>
              <a:t>Tools,</a:t>
            </a:r>
            <a:r>
              <a:rPr lang="de-de" sz="1600" b="0" i="0" u="none" baseline="0" dirty="0"/>
              <a:t> wie sie Ingenieure und Wissenschaftler verwenden</a:t>
            </a:r>
          </a:p>
          <a:p>
            <a:pPr marL="285750" lvl="0" indent="-285750" algn="l" rtl="0" fontAlgn="base">
              <a:buFont typeface="Arial" panose="020B0604020202020204" pitchFamily="34" charset="0"/>
              <a:buChar char="•"/>
            </a:pPr>
            <a:r>
              <a:rPr lang="de-de" sz="1600" b="0" i="0" u="none" baseline="0" dirty="0"/>
              <a:t>Ressourcen zur Erweiterung von MATLAB-Kompetenzen und zur Durchführung von Tests und Prüfungen</a:t>
            </a:r>
          </a:p>
        </p:txBody>
      </p:sp>
      <p:pic>
        <p:nvPicPr>
          <p:cNvPr id="12" name="Picture 11">
            <a:extLst>
              <a:ext uri="{FF2B5EF4-FFF2-40B4-BE49-F238E27FC236}">
                <a16:creationId xmlns:a16="http://schemas.microsoft.com/office/drawing/2014/main" id="{E22EC90F-638D-AD4B-AFED-1D5AB2679889}"/>
              </a:ext>
            </a:extLst>
          </p:cNvPr>
          <p:cNvPicPr>
            <a:picLocks noChangeAspect="1"/>
          </p:cNvPicPr>
          <p:nvPr/>
        </p:nvPicPr>
        <p:blipFill>
          <a:blip r:embed="rId3"/>
          <a:stretch>
            <a:fillRect/>
          </a:stretch>
        </p:blipFill>
        <p:spPr>
          <a:xfrm>
            <a:off x="8805079" y="5890000"/>
            <a:ext cx="2892543" cy="512691"/>
          </a:xfrm>
          <a:prstGeom prst="rect">
            <a:avLst/>
          </a:prstGeom>
        </p:spPr>
      </p:pic>
      <p:pic>
        <p:nvPicPr>
          <p:cNvPr id="15" name="Picture 14">
            <a:extLst>
              <a:ext uri="{FF2B5EF4-FFF2-40B4-BE49-F238E27FC236}">
                <a16:creationId xmlns:a16="http://schemas.microsoft.com/office/drawing/2014/main" id="{6A7195A8-B270-5F49-A330-82438AE315B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144" y="2278"/>
            <a:ext cx="12201144" cy="27424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D257BC7-D429-3842-A9AA-93CB897B8CD2}"/>
              </a:ext>
            </a:extLst>
          </p:cNvPr>
          <p:cNvSpPr txBox="1"/>
          <p:nvPr/>
        </p:nvSpPr>
        <p:spPr>
          <a:xfrm>
            <a:off x="8805079" y="4055729"/>
            <a:ext cx="3014388" cy="261610"/>
          </a:xfrm>
          <a:prstGeom prst="rect">
            <a:avLst/>
          </a:prstGeom>
          <a:noFill/>
        </p:spPr>
        <p:txBody>
          <a:bodyPr wrap="square" rtlCol="0">
            <a:spAutoFit/>
          </a:bodyPr>
          <a:lstStyle/>
          <a:p>
            <a:pPr algn="ctr" rtl="0"/>
            <a:r>
              <a:rPr lang="de-de" sz="1100" b="0" i="0" u="none" baseline="0" dirty="0">
                <a:highlight>
                  <a:srgbClr val="FFFF00"/>
                </a:highlight>
              </a:rPr>
              <a:t>[Logo der Universität/Institution einfügen]</a:t>
            </a:r>
          </a:p>
        </p:txBody>
      </p:sp>
      <p:sp>
        <p:nvSpPr>
          <p:cNvPr id="13" name="Rectangle 12">
            <a:extLst>
              <a:ext uri="{FF2B5EF4-FFF2-40B4-BE49-F238E27FC236}">
                <a16:creationId xmlns:a16="http://schemas.microsoft.com/office/drawing/2014/main" id="{E08ECC68-B3E8-4723-BE53-D73997BE1B00}"/>
              </a:ext>
            </a:extLst>
          </p:cNvPr>
          <p:cNvSpPr/>
          <p:nvPr/>
        </p:nvSpPr>
        <p:spPr>
          <a:xfrm>
            <a:off x="661131" y="5903898"/>
            <a:ext cx="6746240" cy="307777"/>
          </a:xfrm>
          <a:prstGeom prst="rect">
            <a:avLst/>
          </a:prstGeom>
        </p:spPr>
        <p:txBody>
          <a:bodyPr wrap="square">
            <a:spAutoFit/>
          </a:bodyPr>
          <a:lstStyle/>
          <a:p>
            <a:pPr algn="l" rtl="0"/>
            <a:r>
              <a:rPr lang="de-de" sz="1400" b="1" i="1" u="none" baseline="0">
                <a:solidFill>
                  <a:srgbClr val="00A9E0"/>
                </a:solidFill>
                <a:highlight>
                  <a:srgbClr val="FFFF00"/>
                </a:highlight>
              </a:rPr>
              <a:t>[Link zum Portal einfügen]</a:t>
            </a:r>
          </a:p>
        </p:txBody>
      </p:sp>
      <p:sp>
        <p:nvSpPr>
          <p:cNvPr id="11" name="TextBox 10">
            <a:extLst>
              <a:ext uri="{FF2B5EF4-FFF2-40B4-BE49-F238E27FC236}">
                <a16:creationId xmlns:a16="http://schemas.microsoft.com/office/drawing/2014/main" id="{6AF3C9EF-4F4C-184E-A361-352F8E7BC6F5}"/>
              </a:ext>
            </a:extLst>
          </p:cNvPr>
          <p:cNvSpPr txBox="1"/>
          <p:nvPr/>
        </p:nvSpPr>
        <p:spPr>
          <a:xfrm>
            <a:off x="661131" y="834869"/>
            <a:ext cx="4457406" cy="1077218"/>
          </a:xfrm>
          <a:prstGeom prst="rect">
            <a:avLst/>
          </a:prstGeom>
          <a:noFill/>
        </p:spPr>
        <p:txBody>
          <a:bodyPr wrap="square" rtlCol="0">
            <a:spAutoFit/>
          </a:bodyPr>
          <a:lstStyle/>
          <a:p>
            <a:pPr fontAlgn="base"/>
            <a:r>
              <a:rPr lang="en-US" sz="3200" b="1" dirty="0">
                <a:solidFill>
                  <a:schemeClr val="bg1"/>
                </a:solidFill>
              </a:rPr>
              <a:t>Schneller </a:t>
            </a:r>
            <a:r>
              <a:rPr lang="en-US" sz="3200" b="1" dirty="0" err="1">
                <a:solidFill>
                  <a:schemeClr val="bg1"/>
                </a:solidFill>
              </a:rPr>
              <a:t>zum</a:t>
            </a:r>
            <a:r>
              <a:rPr lang="en-US" sz="3200" b="1" dirty="0">
                <a:solidFill>
                  <a:schemeClr val="bg1"/>
                </a:solidFill>
              </a:rPr>
              <a:t> </a:t>
            </a:r>
            <a:r>
              <a:rPr lang="en-US" sz="3200" b="1" dirty="0" err="1">
                <a:solidFill>
                  <a:schemeClr val="bg1"/>
                </a:solidFill>
              </a:rPr>
              <a:t>Ziel</a:t>
            </a:r>
            <a:r>
              <a:rPr lang="en-US" sz="3200" b="1" dirty="0">
                <a:solidFill>
                  <a:schemeClr val="bg1"/>
                </a:solidFill>
              </a:rPr>
              <a:t> in </a:t>
            </a:r>
            <a:r>
              <a:rPr lang="en-US" sz="3200" b="1" dirty="0" err="1">
                <a:solidFill>
                  <a:schemeClr val="bg1"/>
                </a:solidFill>
              </a:rPr>
              <a:t>Forschung</a:t>
            </a:r>
            <a:r>
              <a:rPr lang="en-US" sz="3200" b="1" dirty="0">
                <a:solidFill>
                  <a:schemeClr val="bg1"/>
                </a:solidFill>
              </a:rPr>
              <a:t> und </a:t>
            </a:r>
            <a:r>
              <a:rPr lang="en-US" sz="3200" b="1" dirty="0" err="1">
                <a:solidFill>
                  <a:schemeClr val="bg1"/>
                </a:solidFill>
              </a:rPr>
              <a:t>Lehre</a:t>
            </a:r>
            <a:endParaRPr lang="en-US" sz="3200" b="1" dirty="0">
              <a:solidFill>
                <a:schemeClr val="bg1"/>
              </a:solidFill>
            </a:endParaRPr>
          </a:p>
        </p:txBody>
      </p:sp>
    </p:spTree>
    <p:custDataLst>
      <p:tags r:id="rId1"/>
    </p:custDataLst>
    <p:extLst>
      <p:ext uri="{BB962C8B-B14F-4D97-AF65-F5344CB8AC3E}">
        <p14:creationId xmlns:p14="http://schemas.microsoft.com/office/powerpoint/2010/main" val="3743941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97114F5B-5ABF-48C7-B003-4DC1C3AABE07}"/>
              </a:ext>
            </a:extLst>
          </p:cNvPr>
          <p:cNvGrpSpPr/>
          <p:nvPr/>
        </p:nvGrpSpPr>
        <p:grpSpPr>
          <a:xfrm>
            <a:off x="6139823" y="3938980"/>
            <a:ext cx="2593027" cy="2199158"/>
            <a:chOff x="3319985" y="4522345"/>
            <a:chExt cx="2593027" cy="2199158"/>
          </a:xfrm>
        </p:grpSpPr>
        <p:sp>
          <p:nvSpPr>
            <p:cNvPr id="24" name="Rectangle 23">
              <a:extLst>
                <a:ext uri="{FF2B5EF4-FFF2-40B4-BE49-F238E27FC236}">
                  <a16:creationId xmlns:a16="http://schemas.microsoft.com/office/drawing/2014/main" id="{24671191-5809-4A4D-A468-79965E19FD50}"/>
                </a:ext>
              </a:extLst>
            </p:cNvPr>
            <p:cNvSpPr/>
            <p:nvPr/>
          </p:nvSpPr>
          <p:spPr>
            <a:xfrm>
              <a:off x="3319985" y="5890506"/>
              <a:ext cx="2593027" cy="830997"/>
            </a:xfrm>
            <a:prstGeom prst="rect">
              <a:avLst/>
            </a:prstGeom>
          </p:spPr>
          <p:txBody>
            <a:bodyPr wrap="square" lIns="0" rIns="0">
              <a:spAutoFit/>
            </a:bodyPr>
            <a:lstStyle/>
            <a:p>
              <a:pPr algn="ctr" rtl="0">
                <a:spcAft>
                  <a:spcPts val="400"/>
                </a:spcAft>
                <a:tabLst>
                  <a:tab pos="1544638" algn="l"/>
                </a:tabLst>
              </a:pPr>
              <a:r>
                <a:rPr lang="de-de" sz="1600" b="1" i="0" u="none" baseline="0" dirty="0" err="1">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SämtlicheTop</a:t>
              </a:r>
              <a:r>
                <a:rPr lang="de-de" sz="1600" b="1" i="0" u="none" baseline="0" dirty="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 10 der</a:t>
              </a:r>
              <a:br>
                <a:rPr lang="de-de" sz="1600" b="1" dirty="0">
                  <a:solidFill>
                    <a:srgbClr val="636569"/>
                  </a:solidFill>
                  <a:latin typeface="Arial" panose="020B0604020202020204" pitchFamily="34" charset="0"/>
                </a:rPr>
              </a:br>
              <a:r>
                <a:rPr lang="de-de" sz="1600" b="1" i="0" u="none" baseline="0" dirty="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Luft- und Raumfahrtunternehmen</a:t>
              </a:r>
              <a:r>
                <a:rPr lang="de-de" sz="1200" b="0" i="0" u="none" baseline="40000" dirty="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2</a:t>
              </a:r>
              <a:endParaRPr lang="de-de" sz="1200" b="1" dirty="0">
                <a:solidFill>
                  <a:srgbClr val="636569"/>
                </a:solidFill>
                <a:latin typeface="Arial" panose="020B0604020202020204" pitchFamily="34" charset="0"/>
              </a:endParaRPr>
            </a:p>
          </p:txBody>
        </p:sp>
        <p:pic>
          <p:nvPicPr>
            <p:cNvPr id="46" name="Graphic 45">
              <a:extLst>
                <a:ext uri="{FF2B5EF4-FFF2-40B4-BE49-F238E27FC236}">
                  <a16:creationId xmlns:a16="http://schemas.microsoft.com/office/drawing/2014/main" id="{17D396F7-D128-4C90-9C19-A91F338E6D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4340" y="4522345"/>
              <a:ext cx="1645920" cy="1645920"/>
            </a:xfrm>
            <a:prstGeom prst="rect">
              <a:avLst/>
            </a:prstGeom>
          </p:spPr>
        </p:pic>
      </p:grpSp>
      <p:pic>
        <p:nvPicPr>
          <p:cNvPr id="14" name="Picture 14" descr="Image result for blue origin space capsule">
            <a:extLst>
              <a:ext uri="{FF2B5EF4-FFF2-40B4-BE49-F238E27FC236}">
                <a16:creationId xmlns:a16="http://schemas.microsoft.com/office/drawing/2014/main" id="{BEEF197B-2428-41B6-92CA-CCBAF0DE0E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8469" b="33572"/>
          <a:stretch/>
        </p:blipFill>
        <p:spPr bwMode="auto">
          <a:xfrm>
            <a:off x="-9144" y="849"/>
            <a:ext cx="12201144" cy="2745258"/>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BFD54B55-A170-4E37-AB95-3C3779F05DA6}"/>
              </a:ext>
            </a:extLst>
          </p:cNvPr>
          <p:cNvGrpSpPr/>
          <p:nvPr/>
        </p:nvGrpSpPr>
        <p:grpSpPr>
          <a:xfrm>
            <a:off x="3332043" y="3999993"/>
            <a:ext cx="2377440" cy="1910279"/>
            <a:chOff x="335265" y="4538387"/>
            <a:chExt cx="2377440" cy="1910279"/>
          </a:xfrm>
        </p:grpSpPr>
        <p:pic>
          <p:nvPicPr>
            <p:cNvPr id="3" name="Graphic 2">
              <a:extLst>
                <a:ext uri="{FF2B5EF4-FFF2-40B4-BE49-F238E27FC236}">
                  <a16:creationId xmlns:a16="http://schemas.microsoft.com/office/drawing/2014/main" id="{83D3F7E5-0C78-4C71-9CAB-5E6553379A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4397" y="4538387"/>
              <a:ext cx="1645920" cy="1645920"/>
            </a:xfrm>
            <a:prstGeom prst="rect">
              <a:avLst/>
            </a:prstGeom>
          </p:spPr>
        </p:pic>
        <p:sp>
          <p:nvSpPr>
            <p:cNvPr id="19" name="Rectangle 18">
              <a:extLst>
                <a:ext uri="{FF2B5EF4-FFF2-40B4-BE49-F238E27FC236}">
                  <a16:creationId xmlns:a16="http://schemas.microsoft.com/office/drawing/2014/main" id="{6BA2AE4F-58F3-469B-BDF6-F2D87314F088}"/>
                </a:ext>
              </a:extLst>
            </p:cNvPr>
            <p:cNvSpPr/>
            <p:nvPr/>
          </p:nvSpPr>
          <p:spPr>
            <a:xfrm>
              <a:off x="335265" y="5863891"/>
              <a:ext cx="2377440" cy="584775"/>
            </a:xfrm>
            <a:prstGeom prst="rect">
              <a:avLst/>
            </a:prstGeom>
          </p:spPr>
          <p:txBody>
            <a:bodyPr wrap="square" lIns="0" rIns="0">
              <a:spAutoFit/>
            </a:bodyPr>
            <a:lstStyle/>
            <a:p>
              <a:pPr algn="ctr" rtl="0">
                <a:spcAft>
                  <a:spcPts val="400"/>
                </a:spcAft>
                <a:tabLst>
                  <a:tab pos="1544638" algn="l"/>
                </a:tabLst>
              </a:pPr>
              <a:r>
                <a:rPr lang="de-de" sz="1600" b="1" i="0" u="none" baseline="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Die Top 10 der</a:t>
              </a:r>
              <a:br>
                <a:rPr lang="de-de" sz="1600" b="1">
                  <a:solidFill>
                    <a:srgbClr val="636569"/>
                  </a:solidFill>
                  <a:latin typeface="Arial" panose="020B0604020202020204" pitchFamily="34" charset="0"/>
                </a:rPr>
              </a:br>
              <a:r>
                <a:rPr lang="de-de" sz="1600" b="1" i="0" u="none" baseline="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Automobilhersteller</a:t>
              </a:r>
              <a:r>
                <a:rPr lang="de-de" sz="1200" b="0" i="0" u="none" baseline="4000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1</a:t>
              </a:r>
              <a:endParaRPr lang="de-de" sz="1600" baseline="40000">
                <a:solidFill>
                  <a:srgbClr val="636569"/>
                </a:solidFill>
                <a:latin typeface="Arial" panose="020B0604020202020204" pitchFamily="34" charset="0"/>
              </a:endParaRPr>
            </a:p>
          </p:txBody>
        </p:sp>
      </p:grpSp>
      <p:grpSp>
        <p:nvGrpSpPr>
          <p:cNvPr id="17" name="Group 16">
            <a:extLst>
              <a:ext uri="{FF2B5EF4-FFF2-40B4-BE49-F238E27FC236}">
                <a16:creationId xmlns:a16="http://schemas.microsoft.com/office/drawing/2014/main" id="{0118C5D2-572B-42D4-AE7A-03D655D4A61B}"/>
              </a:ext>
            </a:extLst>
          </p:cNvPr>
          <p:cNvGrpSpPr/>
          <p:nvPr/>
        </p:nvGrpSpPr>
        <p:grpSpPr>
          <a:xfrm>
            <a:off x="9403126" y="3949701"/>
            <a:ext cx="2377440" cy="1920853"/>
            <a:chOff x="6528523" y="4522345"/>
            <a:chExt cx="2377440" cy="1920853"/>
          </a:xfrm>
        </p:grpSpPr>
        <p:pic>
          <p:nvPicPr>
            <p:cNvPr id="11" name="Graphic 10">
              <a:extLst>
                <a:ext uri="{FF2B5EF4-FFF2-40B4-BE49-F238E27FC236}">
                  <a16:creationId xmlns:a16="http://schemas.microsoft.com/office/drawing/2014/main" id="{397FFEBB-5359-4616-97DE-1C113340BA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94283" y="4522345"/>
              <a:ext cx="1645920" cy="1645920"/>
            </a:xfrm>
            <a:prstGeom prst="rect">
              <a:avLst/>
            </a:prstGeom>
          </p:spPr>
        </p:pic>
        <p:sp>
          <p:nvSpPr>
            <p:cNvPr id="26" name="Rectangle 25">
              <a:extLst>
                <a:ext uri="{FF2B5EF4-FFF2-40B4-BE49-F238E27FC236}">
                  <a16:creationId xmlns:a16="http://schemas.microsoft.com/office/drawing/2014/main" id="{AD0513EB-9DE1-4E46-8B81-C20938663D23}"/>
                </a:ext>
              </a:extLst>
            </p:cNvPr>
            <p:cNvSpPr/>
            <p:nvPr/>
          </p:nvSpPr>
          <p:spPr>
            <a:xfrm>
              <a:off x="6528523" y="5858423"/>
              <a:ext cx="2377440" cy="584775"/>
            </a:xfrm>
            <a:prstGeom prst="rect">
              <a:avLst/>
            </a:prstGeom>
          </p:spPr>
          <p:txBody>
            <a:bodyPr wrap="square" lIns="0" rIns="0">
              <a:spAutoFit/>
            </a:bodyPr>
            <a:lstStyle/>
            <a:p>
              <a:pPr algn="ctr" rtl="0">
                <a:spcAft>
                  <a:spcPts val="400"/>
                </a:spcAft>
                <a:tabLst>
                  <a:tab pos="1544638" algn="l"/>
                </a:tabLst>
              </a:pPr>
              <a:r>
                <a:rPr lang="de-de" sz="1600" b="1" i="0" u="none" baseline="0" dirty="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Drei der fünf größten </a:t>
              </a:r>
              <a:br>
                <a:rPr lang="de-de" sz="1600" b="1" dirty="0">
                  <a:solidFill>
                    <a:srgbClr val="636569"/>
                  </a:solidFill>
                  <a:latin typeface="Arial" panose="020B0604020202020204" pitchFamily="34" charset="0"/>
                </a:rPr>
              </a:br>
              <a:r>
                <a:rPr lang="de-de" sz="1600" b="1" i="0" u="none" baseline="0" dirty="0">
                  <a:solidFill>
                    <a:srgbClr val="636569"/>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Internet-Unternehmen</a:t>
              </a:r>
            </a:p>
          </p:txBody>
        </p:sp>
      </p:grpSp>
      <p:sp>
        <p:nvSpPr>
          <p:cNvPr id="5" name="TextBox 4">
            <a:extLst>
              <a:ext uri="{FF2B5EF4-FFF2-40B4-BE49-F238E27FC236}">
                <a16:creationId xmlns:a16="http://schemas.microsoft.com/office/drawing/2014/main" id="{5AA0984D-8818-4EA8-883C-B497F1AF578E}"/>
              </a:ext>
            </a:extLst>
          </p:cNvPr>
          <p:cNvSpPr txBox="1"/>
          <p:nvPr/>
        </p:nvSpPr>
        <p:spPr>
          <a:xfrm>
            <a:off x="3309085" y="5999463"/>
            <a:ext cx="2414444" cy="215444"/>
          </a:xfrm>
          <a:prstGeom prst="rect">
            <a:avLst/>
          </a:prstGeom>
          <a:noFill/>
        </p:spPr>
        <p:txBody>
          <a:bodyPr wrap="none" rtlCol="0">
            <a:spAutoFit/>
          </a:bodyPr>
          <a:lstStyle/>
          <a:p>
            <a:pPr algn="ctr" rtl="0"/>
            <a:r>
              <a:rPr lang="de-de" sz="800" b="0" i="0" u="none" baseline="30000" dirty="0">
                <a:latin typeface="Arial" pitchFamily="34" charset="0"/>
                <a:ea typeface="Arial" pitchFamily="34" charset="0"/>
                <a:cs typeface="Arial" pitchFamily="34" charset="0"/>
                <a:sym typeface="Arial" pitchFamily="34" charset="0"/>
              </a:rPr>
              <a:t>1</a:t>
            </a:r>
            <a:r>
              <a:rPr lang="de-de" sz="800" b="0" i="0" u="none" baseline="0" dirty="0">
                <a:latin typeface="Arial" pitchFamily="34" charset="0"/>
                <a:ea typeface="Arial" pitchFamily="34" charset="0"/>
                <a:cs typeface="Arial" pitchFamily="34" charset="0"/>
                <a:sym typeface="Arial" pitchFamily="34" charset="0"/>
              </a:rPr>
              <a:t>OICA: </a:t>
            </a:r>
            <a:r>
              <a:rPr lang="de-de" sz="800" b="0" i="1" u="none" baseline="0" dirty="0">
                <a:latin typeface="Arial" pitchFamily="34" charset="0"/>
                <a:ea typeface="Arial" pitchFamily="34" charset="0"/>
                <a:cs typeface="Arial" pitchFamily="34" charset="0"/>
                <a:sym typeface="Arial" pitchFamily="34" charset="0"/>
              </a:rPr>
              <a:t>Weltweite Kraftfahrzeug-Produktion 2016</a:t>
            </a:r>
          </a:p>
        </p:txBody>
      </p:sp>
      <p:sp>
        <p:nvSpPr>
          <p:cNvPr id="18" name="TextBox 17">
            <a:extLst>
              <a:ext uri="{FF2B5EF4-FFF2-40B4-BE49-F238E27FC236}">
                <a16:creationId xmlns:a16="http://schemas.microsoft.com/office/drawing/2014/main" id="{67DEAC82-2137-4B25-9DD0-8B3A6600A3FC}"/>
              </a:ext>
            </a:extLst>
          </p:cNvPr>
          <p:cNvSpPr txBox="1"/>
          <p:nvPr/>
        </p:nvSpPr>
        <p:spPr>
          <a:xfrm>
            <a:off x="5839660" y="6244394"/>
            <a:ext cx="3243197" cy="215444"/>
          </a:xfrm>
          <a:prstGeom prst="rect">
            <a:avLst/>
          </a:prstGeom>
          <a:noFill/>
        </p:spPr>
        <p:txBody>
          <a:bodyPr wrap="none" rtlCol="0">
            <a:spAutoFit/>
          </a:bodyPr>
          <a:lstStyle/>
          <a:p>
            <a:pPr algn="ctr" rtl="0"/>
            <a:r>
              <a:rPr lang="de-de" sz="800" b="0" i="0" u="none" baseline="30000" dirty="0">
                <a:latin typeface="Arial" pitchFamily="34" charset="0"/>
                <a:ea typeface="Arial" pitchFamily="34" charset="0"/>
                <a:cs typeface="Arial" pitchFamily="34" charset="0"/>
                <a:sym typeface="Arial" pitchFamily="34" charset="0"/>
              </a:rPr>
              <a:t>2</a:t>
            </a:r>
            <a:r>
              <a:rPr lang="de-de" sz="800" b="0" i="0" u="none" baseline="0" dirty="0">
                <a:latin typeface="Arial" pitchFamily="34" charset="0"/>
                <a:ea typeface="Arial" pitchFamily="34" charset="0"/>
                <a:cs typeface="Arial" pitchFamily="34" charset="0"/>
                <a:sym typeface="Arial" pitchFamily="34" charset="0"/>
              </a:rPr>
              <a:t>PwC: </a:t>
            </a:r>
            <a:r>
              <a:rPr lang="de-de" sz="800" b="0" i="1" u="none" baseline="0" dirty="0">
                <a:latin typeface="Arial" pitchFamily="34" charset="0"/>
                <a:ea typeface="Arial" pitchFamily="34" charset="0"/>
                <a:cs typeface="Arial" pitchFamily="34" charset="0"/>
                <a:sym typeface="Arial" pitchFamily="34" charset="0"/>
              </a:rPr>
              <a:t>Jahresübersicht Luftfahrt, Raumfahrt und Verteidigung 2017</a:t>
            </a:r>
          </a:p>
        </p:txBody>
      </p:sp>
      <p:grpSp>
        <p:nvGrpSpPr>
          <p:cNvPr id="31" name="Group 30">
            <a:extLst>
              <a:ext uri="{FF2B5EF4-FFF2-40B4-BE49-F238E27FC236}">
                <a16:creationId xmlns:a16="http://schemas.microsoft.com/office/drawing/2014/main" id="{8537A21E-35FA-4CC0-9725-272842015093}"/>
              </a:ext>
            </a:extLst>
          </p:cNvPr>
          <p:cNvGrpSpPr/>
          <p:nvPr/>
        </p:nvGrpSpPr>
        <p:grpSpPr>
          <a:xfrm>
            <a:off x="499718" y="4042519"/>
            <a:ext cx="2377440" cy="2343545"/>
            <a:chOff x="313334" y="4340333"/>
            <a:chExt cx="2377440" cy="2343545"/>
          </a:xfrm>
        </p:grpSpPr>
        <p:pic>
          <p:nvPicPr>
            <p:cNvPr id="27" name="Graphic 26">
              <a:extLst>
                <a:ext uri="{FF2B5EF4-FFF2-40B4-BE49-F238E27FC236}">
                  <a16:creationId xmlns:a16="http://schemas.microsoft.com/office/drawing/2014/main" id="{FDCA9A6B-2D46-4193-B588-F35590484E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79094" y="4340333"/>
              <a:ext cx="1645920" cy="1645920"/>
            </a:xfrm>
            <a:prstGeom prst="rect">
              <a:avLst/>
            </a:prstGeom>
          </p:spPr>
        </p:pic>
        <p:sp>
          <p:nvSpPr>
            <p:cNvPr id="22" name="Rectangle 21">
              <a:extLst>
                <a:ext uri="{FF2B5EF4-FFF2-40B4-BE49-F238E27FC236}">
                  <a16:creationId xmlns:a16="http://schemas.microsoft.com/office/drawing/2014/main" id="{05FB1692-D136-41F0-B53E-64356DC5F9B9}"/>
                </a:ext>
              </a:extLst>
            </p:cNvPr>
            <p:cNvSpPr/>
            <p:nvPr/>
          </p:nvSpPr>
          <p:spPr>
            <a:xfrm>
              <a:off x="313334" y="5606660"/>
              <a:ext cx="2377440" cy="1077218"/>
            </a:xfrm>
            <a:prstGeom prst="rect">
              <a:avLst/>
            </a:prstGeom>
          </p:spPr>
          <p:txBody>
            <a:bodyPr wrap="square" lIns="0" tIns="45720" rIns="0" bIns="45720" anchor="t">
              <a:spAutoFit/>
            </a:bodyPr>
            <a:lstStyle/>
            <a:p>
              <a:pPr algn="ctr" rtl="0">
                <a:spcAft>
                  <a:spcPts val="400"/>
                </a:spcAft>
                <a:tabLst>
                  <a:tab pos="1544638" algn="l"/>
                </a:tabLst>
              </a:pPr>
              <a:r>
                <a:rPr lang="de-de" sz="1600" b="1" i="0" u="none" baseline="0" dirty="0">
                  <a:solidFill>
                    <a:srgbClr val="636569"/>
                  </a:solidFill>
                  <a:latin typeface="Arial"/>
                  <a:ea typeface="Arial"/>
                  <a:cs typeface="Arial"/>
                  <a:sym typeface="Arial"/>
                </a:rPr>
                <a:t>Über 100.000 Standorte von Unternehmen, Behörden und Universitäten</a:t>
              </a:r>
            </a:p>
          </p:txBody>
        </p:sp>
      </p:grpSp>
      <p:sp>
        <p:nvSpPr>
          <p:cNvPr id="21" name="Title 1">
            <a:extLst>
              <a:ext uri="{FF2B5EF4-FFF2-40B4-BE49-F238E27FC236}">
                <a16:creationId xmlns:a16="http://schemas.microsoft.com/office/drawing/2014/main" id="{BCB213BD-EF37-4F3D-86F4-81D9FF2A3E96}"/>
              </a:ext>
            </a:extLst>
          </p:cNvPr>
          <p:cNvSpPr txBox="1">
            <a:spLocks/>
          </p:cNvSpPr>
          <p:nvPr/>
        </p:nvSpPr>
        <p:spPr>
          <a:xfrm>
            <a:off x="363383" y="2933193"/>
            <a:ext cx="12192000" cy="914400"/>
          </a:xfrm>
          <a:prstGeom prst="rect">
            <a:avLst/>
          </a:prstGeom>
        </p:spPr>
        <p:txBody>
          <a:bodyPr vert="horz" lIns="91440" tIns="45720" rIns="91440" bIns="45720" rtlCol="0" anchor="t" anchorCtr="0">
            <a:noAutofit/>
          </a:bodyPr>
          <a:lstStyle>
            <a:lvl1pPr algn="l" defTabSz="916680" rtl="0" eaLnBrk="1" latinLnBrk="0" hangingPunct="1">
              <a:spcBef>
                <a:spcPct val="0"/>
              </a:spcBef>
              <a:buNone/>
              <a:defRPr sz="2800" b="1" kern="1200" baseline="0">
                <a:solidFill>
                  <a:schemeClr val="tx2"/>
                </a:solidFill>
                <a:latin typeface="Arial" pitchFamily="34" charset="0"/>
                <a:ea typeface="+mj-ea"/>
                <a:cs typeface="Arial" pitchFamily="34" charset="0"/>
              </a:defRPr>
            </a:lvl1pPr>
          </a:lstStyle>
          <a:p>
            <a:pPr algn="l" rtl="0"/>
            <a:r>
              <a:rPr lang="de-de" b="1" i="0" u="none" baseline="0"/>
              <a:t>Warum MATLAB und Simulink? </a:t>
            </a:r>
          </a:p>
        </p:txBody>
      </p:sp>
      <p:sp>
        <p:nvSpPr>
          <p:cNvPr id="23" name="Rectangle 22">
            <a:extLst>
              <a:ext uri="{FF2B5EF4-FFF2-40B4-BE49-F238E27FC236}">
                <a16:creationId xmlns:a16="http://schemas.microsoft.com/office/drawing/2014/main" id="{082C6C19-AC40-4259-89D0-28E412B75734}"/>
              </a:ext>
            </a:extLst>
          </p:cNvPr>
          <p:cNvSpPr/>
          <p:nvPr/>
        </p:nvSpPr>
        <p:spPr>
          <a:xfrm>
            <a:off x="800477" y="3506942"/>
            <a:ext cx="9976379" cy="707886"/>
          </a:xfrm>
          <a:prstGeom prst="rect">
            <a:avLst/>
          </a:prstGeom>
        </p:spPr>
        <p:txBody>
          <a:bodyPr wrap="square">
            <a:spAutoFit/>
          </a:bodyPr>
          <a:lstStyle/>
          <a:p>
            <a:pPr lvl="0" algn="l" defTabSz="916680" rtl="0">
              <a:spcAft>
                <a:spcPts val="1200"/>
              </a:spcAft>
              <a:buClr>
                <a:srgbClr val="125687"/>
              </a:buClr>
              <a:buSzPct val="75000"/>
            </a:pPr>
            <a:r>
              <a:rPr lang="de-de" sz="2000" b="1" i="0" u="none" baseline="0" dirty="0">
                <a:solidFill>
                  <a:srgbClr val="636569"/>
                </a:solidFill>
                <a:latin typeface="Arial" pitchFamily="34" charset="0"/>
                <a:ea typeface="Arial" pitchFamily="34" charset="0"/>
                <a:cs typeface="Arial" pitchFamily="34" charset="0"/>
                <a:sym typeface="Arial" pitchFamily="34" charset="0"/>
              </a:rPr>
              <a:t>Millionen von Ingenieuren und Wissenschaftlern auf der ganzen Welt vertrauen auf MATLAB und Simulink.</a:t>
            </a:r>
          </a:p>
        </p:txBody>
      </p:sp>
    </p:spTree>
    <p:custDataLst>
      <p:tags r:id="rId1"/>
    </p:custDataLst>
    <p:extLst>
      <p:ext uri="{BB962C8B-B14F-4D97-AF65-F5344CB8AC3E}">
        <p14:creationId xmlns:p14="http://schemas.microsoft.com/office/powerpoint/2010/main" val="123943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723ABFB-468A-4255-957A-4B558052CA51}"/>
              </a:ext>
            </a:extLst>
          </p:cNvPr>
          <p:cNvGraphicFramePr>
            <a:graphicFrameLocks noGrp="1"/>
          </p:cNvGraphicFramePr>
          <p:nvPr>
            <p:extLst>
              <p:ext uri="{D42A27DB-BD31-4B8C-83A1-F6EECF244321}">
                <p14:modId xmlns:p14="http://schemas.microsoft.com/office/powerpoint/2010/main" val="3020938991"/>
              </p:ext>
            </p:extLst>
          </p:nvPr>
        </p:nvGraphicFramePr>
        <p:xfrm>
          <a:off x="0" y="1071153"/>
          <a:ext cx="12192000" cy="5450116"/>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992183833"/>
                    </a:ext>
                  </a:extLst>
                </a:gridCol>
                <a:gridCol w="2438400">
                  <a:extLst>
                    <a:ext uri="{9D8B030D-6E8A-4147-A177-3AD203B41FA5}">
                      <a16:colId xmlns:a16="http://schemas.microsoft.com/office/drawing/2014/main" val="3740531724"/>
                    </a:ext>
                  </a:extLst>
                </a:gridCol>
                <a:gridCol w="2438400">
                  <a:extLst>
                    <a:ext uri="{9D8B030D-6E8A-4147-A177-3AD203B41FA5}">
                      <a16:colId xmlns:a16="http://schemas.microsoft.com/office/drawing/2014/main" val="1287018519"/>
                    </a:ext>
                  </a:extLst>
                </a:gridCol>
                <a:gridCol w="2438400">
                  <a:extLst>
                    <a:ext uri="{9D8B030D-6E8A-4147-A177-3AD203B41FA5}">
                      <a16:colId xmlns:a16="http://schemas.microsoft.com/office/drawing/2014/main" val="3359402492"/>
                    </a:ext>
                  </a:extLst>
                </a:gridCol>
                <a:gridCol w="2438400">
                  <a:extLst>
                    <a:ext uri="{9D8B030D-6E8A-4147-A177-3AD203B41FA5}">
                      <a16:colId xmlns:a16="http://schemas.microsoft.com/office/drawing/2014/main" val="1354349824"/>
                    </a:ext>
                  </a:extLst>
                </a:gridCol>
              </a:tblGrid>
              <a:tr h="1867990">
                <a:tc>
                  <a:txBody>
                    <a:bodyPr/>
                    <a:lstStyle/>
                    <a:p>
                      <a:pPr algn="ctr" rtl="0">
                        <a:lnSpc>
                          <a:spcPct val="80000"/>
                        </a:lnSpc>
                      </a:pPr>
                      <a:r>
                        <a:rPr lang="de-de" sz="1100" b="1" i="0" u="none" baseline="0" dirty="0">
                          <a:solidFill>
                            <a:schemeClr val="tx1"/>
                          </a:solidFill>
                        </a:rPr>
                        <a:t>Luft- und Raumfahrt, </a:t>
                      </a:r>
                      <a:br>
                        <a:rPr lang="de-de" sz="1100" b="1" i="0" u="none" baseline="0" dirty="0">
                          <a:solidFill>
                            <a:schemeClr val="tx1"/>
                          </a:solidFill>
                        </a:rPr>
                      </a:br>
                      <a:r>
                        <a:rPr lang="de-de" sz="1100" b="1" i="0" u="none" baseline="0" dirty="0">
                          <a:solidFill>
                            <a:schemeClr val="tx1"/>
                          </a:solidFill>
                        </a:rPr>
                        <a:t>Verteidigung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80000"/>
                        </a:lnSpc>
                      </a:pPr>
                      <a:r>
                        <a:rPr lang="de-de" sz="1100" b="1" i="0" u="none" baseline="0" dirty="0">
                          <a:solidFill>
                            <a:schemeClr val="tx1"/>
                          </a:solidFill>
                        </a:rPr>
                        <a:t>Automobilindustrie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80000"/>
                        </a:lnSpc>
                      </a:pPr>
                      <a:r>
                        <a:rPr lang="de-de" sz="1100" b="1" i="0" u="none" baseline="0" dirty="0">
                          <a:solidFill>
                            <a:schemeClr val="tx1"/>
                          </a:solidFill>
                        </a:rPr>
                        <a:t>Biowissenschaften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80000"/>
                        </a:lnSpc>
                      </a:pPr>
                      <a:r>
                        <a:rPr lang="de-de" sz="1100" b="1" i="0" u="none" baseline="0">
                          <a:solidFill>
                            <a:schemeClr val="tx1"/>
                          </a:solidFill>
                        </a:rPr>
                        <a:t>Biotechnologie und Pharmazie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a:lnSpc>
                          <a:spcPct val="80000"/>
                        </a:lnSpc>
                      </a:pPr>
                      <a:r>
                        <a:rPr lang="de-de" sz="1100" b="1" i="0" u="none" baseline="0">
                          <a:solidFill>
                            <a:schemeClr val="tx1"/>
                          </a:solidFill>
                        </a:rPr>
                        <a:t>Kommunikationstechnik</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560317"/>
                  </a:ext>
                </a:extLst>
              </a:tr>
              <a:tr h="1791063">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a:solidFill>
                            <a:schemeClr val="tx1"/>
                          </a:solidFill>
                        </a:rPr>
                        <a:t>Elektronik</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a:solidFill>
                            <a:schemeClr val="tx1"/>
                          </a:solidFill>
                        </a:rPr>
                        <a:t>Energieerzeugung</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dirty="0">
                          <a:solidFill>
                            <a:schemeClr val="tx1"/>
                          </a:solidFill>
                        </a:rPr>
                        <a:t>Finanzdienstleistungen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a:solidFill>
                            <a:schemeClr val="tx1"/>
                          </a:solidFill>
                        </a:rPr>
                        <a:t>Industriemaschinen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a:solidFill>
                            <a:schemeClr val="tx1"/>
                          </a:solidFill>
                        </a:rPr>
                        <a:t>Medizingerätetechnik</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230818"/>
                  </a:ext>
                </a:extLst>
              </a:tr>
              <a:tr h="1791063">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dirty="0">
                          <a:solidFill>
                            <a:schemeClr val="tx1"/>
                          </a:solidFill>
                        </a:rPr>
                        <a:t>Metalle, Werkstoffe, </a:t>
                      </a:r>
                      <a:br>
                        <a:rPr lang="de-de" sz="1100" b="1" i="0" u="none" baseline="0" dirty="0">
                          <a:solidFill>
                            <a:schemeClr val="tx1"/>
                          </a:solidFill>
                        </a:rPr>
                      </a:br>
                      <a:r>
                        <a:rPr lang="de-de" sz="1100" b="1" i="0" u="none" baseline="0" dirty="0">
                          <a:solidFill>
                            <a:schemeClr val="tx1"/>
                          </a:solidFill>
                        </a:rPr>
                        <a:t>Berg- und Tagebau</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dirty="0">
                          <a:solidFill>
                            <a:schemeClr val="tx1"/>
                          </a:solidFill>
                        </a:rPr>
                        <a:t>Neurowissenschaften</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dirty="0">
                          <a:solidFill>
                            <a:schemeClr val="tx1"/>
                          </a:solidFill>
                        </a:rPr>
                        <a:t>Schienenverkehrs-Systeme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a:solidFill>
                            <a:schemeClr val="tx1"/>
                          </a:solidFill>
                        </a:rPr>
                        <a:t>Halbleiter</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6680" rtl="0" eaLnBrk="1" fontAlgn="auto" latinLnBrk="0" hangingPunct="1">
                        <a:lnSpc>
                          <a:spcPct val="80000"/>
                        </a:lnSpc>
                        <a:spcBef>
                          <a:spcPts val="0"/>
                        </a:spcBef>
                        <a:spcAft>
                          <a:spcPts val="0"/>
                        </a:spcAft>
                        <a:buClrTx/>
                        <a:buSzTx/>
                        <a:buFontTx/>
                        <a:buNone/>
                        <a:tabLst/>
                        <a:defRPr/>
                      </a:pPr>
                      <a:r>
                        <a:rPr lang="de-de" sz="1100" b="1" i="0" u="none" baseline="0" dirty="0">
                          <a:solidFill>
                            <a:schemeClr val="tx1"/>
                          </a:solidFill>
                        </a:rPr>
                        <a:t>Software und Internet</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3181234"/>
                  </a:ext>
                </a:extLst>
              </a:tr>
            </a:tbl>
          </a:graphicData>
        </a:graphic>
      </p:graphicFrame>
      <p:pic>
        <p:nvPicPr>
          <p:cNvPr id="1026" name="Picture 2" descr="https://www.mathworks.com/content/mathworks/www/en/solutions/industrial-automation-machinery/process-automation-systems-industrial-controls/_jcr_content/mainParsys/column_0/1/column_0/2/thumbnail.img.jpg/1481295320875.jpg">
            <a:extLst>
              <a:ext uri="{FF2B5EF4-FFF2-40B4-BE49-F238E27FC236}">
                <a16:creationId xmlns:a16="http://schemas.microsoft.com/office/drawing/2014/main" id="{2FE24124-47EC-4C9C-89D8-81B85B11BC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15555"/>
          <a:stretch/>
        </p:blipFill>
        <p:spPr bwMode="auto">
          <a:xfrm>
            <a:off x="7569654"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8D815E1-E3C9-42CC-8A02-313374C5C115}"/>
              </a:ext>
            </a:extLst>
          </p:cNvPr>
          <p:cNvSpPr>
            <a:spLocks noGrp="1"/>
          </p:cNvSpPr>
          <p:nvPr>
            <p:ph type="title"/>
          </p:nvPr>
        </p:nvSpPr>
        <p:spPr/>
        <p:txBody>
          <a:bodyPr/>
          <a:lstStyle/>
          <a:p>
            <a:pPr algn="l" rtl="0"/>
            <a:r>
              <a:rPr lang="de-de" sz="2400" b="0" i="0" u="none" baseline="0" dirty="0"/>
              <a:t>In welchen I</a:t>
            </a:r>
            <a:r>
              <a:rPr lang="de-de" sz="2400" b="0" i="0" u="none" baseline="0" dirty="0">
                <a:solidFill>
                  <a:srgbClr val="004B87"/>
                </a:solidFill>
              </a:rPr>
              <a:t>ndustriebereichen kommen MATLAB und Simulink zum Einsatz?</a:t>
            </a:r>
          </a:p>
        </p:txBody>
      </p:sp>
      <p:pic>
        <p:nvPicPr>
          <p:cNvPr id="6" name="Picture 5">
            <a:extLst>
              <a:ext uri="{FF2B5EF4-FFF2-40B4-BE49-F238E27FC236}">
                <a16:creationId xmlns:a16="http://schemas.microsoft.com/office/drawing/2014/main" id="{CFF75EB0-D066-4326-99F0-001CAC206C7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754" t="651" r="74" b="1630"/>
          <a:stretch/>
        </p:blipFill>
        <p:spPr>
          <a:xfrm>
            <a:off x="269937" y="1243675"/>
            <a:ext cx="1920240" cy="1280160"/>
          </a:xfrm>
          <a:prstGeom prst="rect">
            <a:avLst/>
          </a:prstGeom>
          <a:effectLst>
            <a:outerShdw blurRad="50800" dist="38100" dir="2700000" algn="tl" rotWithShape="0">
              <a:prstClr val="black">
                <a:alpha val="40000"/>
              </a:prstClr>
            </a:outerShdw>
          </a:effectLst>
        </p:spPr>
      </p:pic>
      <p:pic>
        <p:nvPicPr>
          <p:cNvPr id="8" name="Picture 7" descr="http://www.subaru-global.com/ebrochure/Forester/2018my/HUEN/mobile/assets/images/eyesight/eyesight_01.jpg">
            <a:extLst>
              <a:ext uri="{FF2B5EF4-FFF2-40B4-BE49-F238E27FC236}">
                <a16:creationId xmlns:a16="http://schemas.microsoft.com/office/drawing/2014/main" id="{6A0D8F8B-4A20-4BD9-978D-C309ADFE5A88}"/>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8906" r="8906" b="9249"/>
          <a:stretch/>
        </p:blipFill>
        <p:spPr bwMode="auto">
          <a:xfrm>
            <a:off x="2699657"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684DC3DF-5123-428C-ADA6-D12DF6536FC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1981" b="11985"/>
          <a:stretch/>
        </p:blipFill>
        <p:spPr>
          <a:xfrm>
            <a:off x="269937" y="3032759"/>
            <a:ext cx="1920240" cy="1280160"/>
          </a:xfrm>
          <a:prstGeom prst="rect">
            <a:avLst/>
          </a:prstGeom>
          <a:effectLst>
            <a:outerShdw blurRad="50800" dist="38100" dir="2700000" algn="tl" rotWithShape="0">
              <a:prstClr val="black">
                <a:alpha val="40000"/>
              </a:prstClr>
            </a:outerShdw>
          </a:effectLst>
        </p:spPr>
      </p:pic>
      <p:pic>
        <p:nvPicPr>
          <p:cNvPr id="11" name="Picture 2" descr="Image result for site:mathworks.com carnegie">
            <a:extLst>
              <a:ext uri="{FF2B5EF4-FFF2-40B4-BE49-F238E27FC236}">
                <a16:creationId xmlns:a16="http://schemas.microsoft.com/office/drawing/2014/main" id="{3B95945B-79EC-4C9C-81F9-0FEB5289B2E6}"/>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813" r="7813"/>
          <a:stretch/>
        </p:blipFill>
        <p:spPr bwMode="auto">
          <a:xfrm>
            <a:off x="2699657"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4198FF2-D760-49D8-853C-E0484692B8C1}"/>
              </a:ext>
            </a:extLst>
          </p:cNvPr>
          <p:cNvPicPr>
            <a:picLocks noChangeAspect="1"/>
          </p:cNvPicPr>
          <p:nvPr/>
        </p:nvPicPr>
        <p:blipFill rotWithShape="1">
          <a:blip r:embed="rId9"/>
          <a:srcRect l="-935" t="781" r="935" b="9787"/>
          <a:stretch/>
        </p:blipFill>
        <p:spPr>
          <a:xfrm>
            <a:off x="7569654" y="4837700"/>
            <a:ext cx="1920240" cy="1280160"/>
          </a:xfrm>
          <a:prstGeom prst="rect">
            <a:avLst/>
          </a:prstGeom>
          <a:effectLst>
            <a:outerShdw blurRad="50800" dist="38100" dir="2700000" algn="tl" rotWithShape="0">
              <a:prstClr val="black">
                <a:alpha val="40000"/>
              </a:prstClr>
            </a:outerShdw>
          </a:effectLst>
        </p:spPr>
      </p:pic>
      <p:pic>
        <p:nvPicPr>
          <p:cNvPr id="5122" name="Picture 2" descr="Image result for financial trader screens">
            <a:extLst>
              <a:ext uri="{FF2B5EF4-FFF2-40B4-BE49-F238E27FC236}">
                <a16:creationId xmlns:a16="http://schemas.microsoft.com/office/drawing/2014/main" id="{12E538C1-21C5-48E1-9AD4-C41786978BA2}"/>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6667" r="16667"/>
          <a:stretch/>
        </p:blipFill>
        <p:spPr bwMode="auto">
          <a:xfrm>
            <a:off x="5129377"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4" name="Picture 4" descr="https://www.mathworks.com/content/mathworks/www/en/solutions/biological-sciences/jcr:content/mainParsys/column_0/1/feature_0/items/item_1.adapt.full.medium.jpg/1521698247146.jpg">
            <a:extLst>
              <a:ext uri="{FF2B5EF4-FFF2-40B4-BE49-F238E27FC236}">
                <a16:creationId xmlns:a16="http://schemas.microsoft.com/office/drawing/2014/main" id="{45D85A3F-0E97-4E20-B5CD-C1D92526AE0F}"/>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11333" t="-371" r="32667" b="371"/>
          <a:stretch/>
        </p:blipFill>
        <p:spPr bwMode="auto">
          <a:xfrm>
            <a:off x="5129377"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6" name="Picture 6" descr="Image result">
            <a:extLst>
              <a:ext uri="{FF2B5EF4-FFF2-40B4-BE49-F238E27FC236}">
                <a16:creationId xmlns:a16="http://schemas.microsoft.com/office/drawing/2014/main" id="{56C9D2E6-1FA6-46E9-8B9B-28481FE89877}"/>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5" r="15"/>
          <a:stretch/>
        </p:blipFill>
        <p:spPr bwMode="auto">
          <a:xfrm>
            <a:off x="7569654"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28" name="Picture 8" descr="https://www.mathworks.com/content/mathworks/www/en/solutions/jcr:content/mainParsys/column_1/1/columns_copy/3/panel_copy/headerImage.adapt.full.medium.jpg/1527777987704.jpg">
            <a:extLst>
              <a:ext uri="{FF2B5EF4-FFF2-40B4-BE49-F238E27FC236}">
                <a16:creationId xmlns:a16="http://schemas.microsoft.com/office/drawing/2014/main" id="{0D638840-59DF-4E6B-A35B-B8A74A701759}"/>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79" t="287" r="15121" b="-287"/>
          <a:stretch/>
        </p:blipFill>
        <p:spPr bwMode="auto">
          <a:xfrm>
            <a:off x="10023679" y="3032759"/>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0" name="Picture 10" descr="Image result for offshore drilling rig">
            <a:extLst>
              <a:ext uri="{FF2B5EF4-FFF2-40B4-BE49-F238E27FC236}">
                <a16:creationId xmlns:a16="http://schemas.microsoft.com/office/drawing/2014/main" id="{91315E67-D0E0-4AB8-A0D7-1E984DBB27BC}"/>
              </a:ext>
            </a:extLst>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7734" r="7734"/>
          <a:stretch/>
        </p:blipFill>
        <p:spPr bwMode="auto">
          <a:xfrm>
            <a:off x="269937" y="4837700"/>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2" name="Picture 12" descr="Brain mapping">
            <a:extLst>
              <a:ext uri="{FF2B5EF4-FFF2-40B4-BE49-F238E27FC236}">
                <a16:creationId xmlns:a16="http://schemas.microsoft.com/office/drawing/2014/main" id="{9311DE12-044E-4D34-A98A-746F05DA538D}"/>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7813" r="7813"/>
          <a:stretch/>
        </p:blipFill>
        <p:spPr bwMode="auto">
          <a:xfrm>
            <a:off x="2699657" y="4837700"/>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4" name="Picture 14" descr="Image result for site:mathworks.com railway">
            <a:extLst>
              <a:ext uri="{FF2B5EF4-FFF2-40B4-BE49-F238E27FC236}">
                <a16:creationId xmlns:a16="http://schemas.microsoft.com/office/drawing/2014/main" id="{B68A72DC-3D7F-4C66-9728-63BD0FB239BA}"/>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45" t="20381" r="24689" b="13072"/>
          <a:stretch/>
        </p:blipFill>
        <p:spPr bwMode="auto">
          <a:xfrm>
            <a:off x="5129377" y="4837700"/>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136" name="Picture 16" descr="Image result for site:mathworks.com communications">
            <a:extLst>
              <a:ext uri="{FF2B5EF4-FFF2-40B4-BE49-F238E27FC236}">
                <a16:creationId xmlns:a16="http://schemas.microsoft.com/office/drawing/2014/main" id="{7983170E-ABE9-4BFF-B843-1349B3F6858E}"/>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31" r="31"/>
          <a:stretch/>
        </p:blipFill>
        <p:spPr bwMode="auto">
          <a:xfrm>
            <a:off x="10023679" y="1243675"/>
            <a:ext cx="1920240" cy="12801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94CE1D7-02FB-439B-A55A-A61FD4B8F227}"/>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t="66" b="66"/>
          <a:stretch/>
        </p:blipFill>
        <p:spPr>
          <a:xfrm>
            <a:off x="10023679" y="4837700"/>
            <a:ext cx="1920240" cy="128016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05823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2ADCF5-B269-EC48-8B2F-4C533BC1D321}"/>
              </a:ext>
            </a:extLst>
          </p:cNvPr>
          <p:cNvSpPr>
            <a:spLocks noGrp="1"/>
          </p:cNvSpPr>
          <p:nvPr>
            <p:ph type="title"/>
          </p:nvPr>
        </p:nvSpPr>
        <p:spPr>
          <a:xfrm>
            <a:off x="609602" y="467591"/>
            <a:ext cx="11342912" cy="862445"/>
          </a:xfrm>
        </p:spPr>
        <p:txBody>
          <a:bodyPr/>
          <a:lstStyle/>
          <a:p>
            <a:pPr algn="l" rtl="0"/>
            <a:r>
              <a:rPr lang="de-de" sz="2400" b="0" i="0" u="none" baseline="0" dirty="0"/>
              <a:t>Wo können Absolventen erwarten, später mit MATLAB und Simulink zu arbeiten?</a:t>
            </a:r>
          </a:p>
        </p:txBody>
      </p:sp>
      <p:grpSp>
        <p:nvGrpSpPr>
          <p:cNvPr id="6" name="Group 5">
            <a:extLst>
              <a:ext uri="{FF2B5EF4-FFF2-40B4-BE49-F238E27FC236}">
                <a16:creationId xmlns:a16="http://schemas.microsoft.com/office/drawing/2014/main" id="{FDF58406-D4C2-534D-AD34-2B997904CA09}"/>
              </a:ext>
            </a:extLst>
          </p:cNvPr>
          <p:cNvGrpSpPr/>
          <p:nvPr/>
        </p:nvGrpSpPr>
        <p:grpSpPr>
          <a:xfrm>
            <a:off x="-13728" y="952500"/>
            <a:ext cx="12192000" cy="6012223"/>
            <a:chOff x="0" y="952500"/>
            <a:chExt cx="12192000" cy="6012223"/>
          </a:xfrm>
        </p:grpSpPr>
        <p:pic>
          <p:nvPicPr>
            <p:cNvPr id="3" name="Picture 2">
              <a:extLst>
                <a:ext uri="{FF2B5EF4-FFF2-40B4-BE49-F238E27FC236}">
                  <a16:creationId xmlns:a16="http://schemas.microsoft.com/office/drawing/2014/main" id="{5DBAF09A-3D72-CC4D-9997-0D1DD60D38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500"/>
              <a:ext cx="12192000" cy="6012223"/>
            </a:xfrm>
            <a:prstGeom prst="rect">
              <a:avLst/>
            </a:prstGeom>
          </p:spPr>
        </p:pic>
        <p:sp>
          <p:nvSpPr>
            <p:cNvPr id="9" name="Rectangle 8">
              <a:extLst>
                <a:ext uri="{FF2B5EF4-FFF2-40B4-BE49-F238E27FC236}">
                  <a16:creationId xmlns:a16="http://schemas.microsoft.com/office/drawing/2014/main" id="{83EB04C8-232E-EF45-9896-402AD347CDA2}"/>
                </a:ext>
              </a:extLst>
            </p:cNvPr>
            <p:cNvSpPr/>
            <p:nvPr/>
          </p:nvSpPr>
          <p:spPr>
            <a:xfrm>
              <a:off x="11653736" y="6527260"/>
              <a:ext cx="538264" cy="4085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latin typeface="Arial" pitchFamily="34" charset="0"/>
                <a:cs typeface="Arial" pitchFamily="34" charset="0"/>
              </a:endParaRPr>
            </a:p>
          </p:txBody>
        </p:sp>
        <p:sp>
          <p:nvSpPr>
            <p:cNvPr id="5" name="Rectangle 4">
              <a:extLst>
                <a:ext uri="{FF2B5EF4-FFF2-40B4-BE49-F238E27FC236}">
                  <a16:creationId xmlns:a16="http://schemas.microsoft.com/office/drawing/2014/main" id="{30C0683C-FDFB-C24C-B2AB-DDB57D235D83}"/>
                </a:ext>
              </a:extLst>
            </p:cNvPr>
            <p:cNvSpPr/>
            <p:nvPr/>
          </p:nvSpPr>
          <p:spPr>
            <a:xfrm>
              <a:off x="3855308" y="1235676"/>
              <a:ext cx="1433384" cy="9391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highlight>
                  <a:srgbClr val="FFFFFF"/>
                </a:highlight>
                <a:latin typeface="Arial" pitchFamily="34" charset="0"/>
                <a:cs typeface="Arial" pitchFamily="34" charset="0"/>
              </a:endParaRPr>
            </a:p>
          </p:txBody>
        </p:sp>
        <p:pic>
          <p:nvPicPr>
            <p:cNvPr id="10" name="Picture 9">
              <a:extLst>
                <a:ext uri="{FF2B5EF4-FFF2-40B4-BE49-F238E27FC236}">
                  <a16:creationId xmlns:a16="http://schemas.microsoft.com/office/drawing/2014/main" id="{247488E6-79C8-DA4F-A63F-FEC8CCEC698A}"/>
                </a:ext>
              </a:extLst>
            </p:cNvPr>
            <p:cNvPicPr>
              <a:picLocks noChangeAspect="1"/>
            </p:cNvPicPr>
            <p:nvPr/>
          </p:nvPicPr>
          <p:blipFill>
            <a:blip r:embed="rId5"/>
            <a:stretch>
              <a:fillRect/>
            </a:stretch>
          </p:blipFill>
          <p:spPr>
            <a:xfrm>
              <a:off x="3942835" y="1452949"/>
              <a:ext cx="1617706" cy="503286"/>
            </a:xfrm>
            <a:prstGeom prst="rect">
              <a:avLst/>
            </a:prstGeom>
          </p:spPr>
        </p:pic>
      </p:grpSp>
    </p:spTree>
    <p:custDataLst>
      <p:tags r:id="rId1"/>
    </p:custDataLst>
    <p:extLst>
      <p:ext uri="{BB962C8B-B14F-4D97-AF65-F5344CB8AC3E}">
        <p14:creationId xmlns:p14="http://schemas.microsoft.com/office/powerpoint/2010/main" val="3398659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CC1B4306-F1DF-6D44-B965-B34A850928CE}"/>
              </a:ext>
            </a:extLst>
          </p:cNvPr>
          <p:cNvSpPr/>
          <p:nvPr/>
        </p:nvSpPr>
        <p:spPr>
          <a:xfrm>
            <a:off x="0" y="1730319"/>
            <a:ext cx="4271963" cy="4127557"/>
          </a:xfrm>
          <a:prstGeom prst="rect">
            <a:avLst/>
          </a:prstGeom>
          <a:solidFill>
            <a:srgbClr val="024C84">
              <a:alpha val="1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32" name="Rectangle 31">
            <a:extLst>
              <a:ext uri="{FF2B5EF4-FFF2-40B4-BE49-F238E27FC236}">
                <a16:creationId xmlns:a16="http://schemas.microsoft.com/office/drawing/2014/main" id="{BFD94F1B-2CAF-CB4E-B891-FE9946A109A7}"/>
              </a:ext>
            </a:extLst>
          </p:cNvPr>
          <p:cNvSpPr/>
          <p:nvPr/>
        </p:nvSpPr>
        <p:spPr>
          <a:xfrm>
            <a:off x="7915275" y="1730319"/>
            <a:ext cx="4271963" cy="4127557"/>
          </a:xfrm>
          <a:prstGeom prst="rect">
            <a:avLst/>
          </a:prstGeom>
          <a:solidFill>
            <a:srgbClr val="024C8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33" name="Rectangle 32">
            <a:extLst>
              <a:ext uri="{FF2B5EF4-FFF2-40B4-BE49-F238E27FC236}">
                <a16:creationId xmlns:a16="http://schemas.microsoft.com/office/drawing/2014/main" id="{E1B3FFB4-FD92-D944-91E8-A13B6E086EA3}"/>
              </a:ext>
            </a:extLst>
          </p:cNvPr>
          <p:cNvSpPr/>
          <p:nvPr/>
        </p:nvSpPr>
        <p:spPr>
          <a:xfrm>
            <a:off x="4271962" y="1730319"/>
            <a:ext cx="3643313" cy="4127557"/>
          </a:xfrm>
          <a:prstGeom prst="rect">
            <a:avLst/>
          </a:prstGeom>
          <a:solidFill>
            <a:srgbClr val="0D78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F46EC968-B518-144E-9DB8-0346C19883D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587930" y="2317546"/>
            <a:ext cx="2458294" cy="1292505"/>
          </a:xfrm>
          <a:prstGeom prst="rect">
            <a:avLst/>
          </a:prstGeom>
        </p:spPr>
      </p:pic>
      <p:sp>
        <p:nvSpPr>
          <p:cNvPr id="3" name="Content Placeholder 2"/>
          <p:cNvSpPr>
            <a:spLocks noGrp="1"/>
          </p:cNvSpPr>
          <p:nvPr>
            <p:ph idx="1"/>
          </p:nvPr>
        </p:nvSpPr>
        <p:spPr>
          <a:xfrm>
            <a:off x="42379" y="6893098"/>
            <a:ext cx="10375249" cy="2898406"/>
          </a:xfrm>
        </p:spPr>
        <p:txBody>
          <a:bodyPr/>
          <a:lstStyle/>
          <a:p>
            <a:pPr lvl="1" algn="l" rtl="0"/>
            <a:endParaRPr lang="de-de" dirty="0"/>
          </a:p>
          <a:p>
            <a:pPr lvl="1" algn="l" rtl="0"/>
            <a:endParaRPr lang="de-de" dirty="0"/>
          </a:p>
        </p:txBody>
      </p:sp>
      <p:sp>
        <p:nvSpPr>
          <p:cNvPr id="10" name="TextBox 9"/>
          <p:cNvSpPr txBox="1"/>
          <p:nvPr/>
        </p:nvSpPr>
        <p:spPr>
          <a:xfrm>
            <a:off x="-42583" y="4339157"/>
            <a:ext cx="3991721" cy="1354217"/>
          </a:xfrm>
          <a:prstGeom prst="rect">
            <a:avLst/>
          </a:prstGeom>
          <a:noFill/>
        </p:spPr>
        <p:txBody>
          <a:bodyPr wrap="square" lIns="91440" tIns="45720" rIns="91440" bIns="45720" rtlCol="0" anchor="t">
            <a:spAutoFit/>
          </a:bodyPr>
          <a:lstStyle/>
          <a:p>
            <a:pPr algn="ctr" rtl="0"/>
            <a:r>
              <a:rPr lang="de-de" sz="2000" b="1" i="0" u="none" baseline="0" dirty="0">
                <a:solidFill>
                  <a:schemeClr val="tx2"/>
                </a:solidFill>
                <a:latin typeface="Arial"/>
                <a:ea typeface="Arial"/>
                <a:cs typeface="Arial"/>
                <a:sym typeface="Arial"/>
              </a:rPr>
              <a:t>MATLAB und Simulink</a:t>
            </a:r>
            <a:endParaRPr lang="de-de" sz="1400" b="1" dirty="0">
              <a:solidFill>
                <a:schemeClr val="tx2"/>
              </a:solidFill>
              <a:latin typeface="Arial" panose="020B0604020202020204" pitchFamily="34" charset="0"/>
              <a:cs typeface="Arial" panose="020B0604020202020204" pitchFamily="34" charset="0"/>
            </a:endParaRPr>
          </a:p>
          <a:p>
            <a:pPr algn="ctr" rtl="0"/>
            <a:r>
              <a:rPr lang="de-de" sz="2000" b="1" i="0" u="none" baseline="0" dirty="0">
                <a:solidFill>
                  <a:srgbClr val="C00000"/>
                </a:solidFill>
                <a:latin typeface="Arial"/>
                <a:ea typeface="Arial"/>
                <a:cs typeface="Arial"/>
                <a:sym typeface="Arial"/>
              </a:rPr>
              <a:t> </a:t>
            </a:r>
            <a:r>
              <a:rPr lang="de-de" sz="2000" b="1" i="0" u="none" baseline="0" dirty="0">
                <a:solidFill>
                  <a:schemeClr val="tx1">
                    <a:lumMod val="75000"/>
                    <a:lumOff val="25000"/>
                  </a:schemeClr>
                </a:solidFill>
                <a:latin typeface="Arial"/>
                <a:ea typeface="Arial"/>
                <a:cs typeface="Arial"/>
                <a:sym typeface="Arial"/>
              </a:rPr>
              <a:t>für Desktop-PCs </a:t>
            </a:r>
            <a:br>
              <a:rPr lang="de-de" sz="1400" b="1" dirty="0">
                <a:latin typeface="Arial" panose="020B0604020202020204" pitchFamily="34" charset="0"/>
                <a:cs typeface="Arial" panose="020B0604020202020204" pitchFamily="34" charset="0"/>
              </a:rPr>
            </a:br>
            <a:endParaRPr lang="de-de" sz="1400" b="1" dirty="0">
              <a:solidFill>
                <a:schemeClr val="tx1">
                  <a:lumMod val="75000"/>
                  <a:lumOff val="25000"/>
                </a:schemeClr>
              </a:solidFill>
              <a:latin typeface="Arial" panose="020B0604020202020204" pitchFamily="34" charset="0"/>
              <a:cs typeface="Arial" panose="020B0604020202020204" pitchFamily="34" charset="0"/>
            </a:endParaRPr>
          </a:p>
          <a:p>
            <a:pPr algn="ctr" rtl="0"/>
            <a:r>
              <a:rPr lang="de-de" sz="1400" b="0" i="0" u="none" baseline="0" dirty="0">
                <a:solidFill>
                  <a:schemeClr val="tx1">
                    <a:lumMod val="75000"/>
                    <a:lumOff val="25000"/>
                  </a:schemeClr>
                </a:solidFill>
                <a:latin typeface="Arial"/>
                <a:ea typeface="Arial"/>
                <a:cs typeface="Arial"/>
                <a:sym typeface="Arial"/>
              </a:rPr>
              <a:t>Arbeiten Sie mit MATLAB und Simulink auf privaten und universitätseigenen Rechnern.</a:t>
            </a:r>
          </a:p>
        </p:txBody>
      </p:sp>
      <p:sp>
        <p:nvSpPr>
          <p:cNvPr id="34" name="Content Placeholder 2"/>
          <p:cNvSpPr txBox="1">
            <a:spLocks/>
          </p:cNvSpPr>
          <p:nvPr/>
        </p:nvSpPr>
        <p:spPr>
          <a:xfrm>
            <a:off x="2990000" y="9859153"/>
            <a:ext cx="6394322" cy="55187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lnSpc>
                <a:spcPct val="105000"/>
              </a:lnSpc>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lnSpc>
                <a:spcPct val="105000"/>
              </a:lnSpc>
              <a:spcBef>
                <a:spcPct val="20000"/>
              </a:spcBef>
              <a:buClr>
                <a:schemeClr val="tx2"/>
              </a:buClr>
              <a:buSzPct val="75000"/>
              <a:buFont typeface="Wingdings" pitchFamily="2" charset="2"/>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lnSpc>
                <a:spcPct val="105000"/>
              </a:lnSpc>
              <a:spcBef>
                <a:spcPct val="20000"/>
              </a:spcBef>
              <a:buFont typeface="Arial" pitchFamily="34" charset="0"/>
              <a:buNone/>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lnSpc>
                <a:spcPct val="105000"/>
              </a:lnSpc>
              <a:spcBef>
                <a:spcPct val="20000"/>
              </a:spcBef>
              <a:buClr>
                <a:schemeClr val="tx2"/>
              </a:buClr>
              <a:buFont typeface="Arial" pitchFamily="34"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l" rtl="0">
              <a:buFont typeface="Wingdings" pitchFamily="2" charset="2"/>
              <a:buNone/>
            </a:pPr>
            <a:endParaRPr lang="de-de" sz="3200"/>
          </a:p>
        </p:txBody>
      </p:sp>
      <p:sp>
        <p:nvSpPr>
          <p:cNvPr id="30" name="TextBox 29">
            <a:extLst>
              <a:ext uri="{FF2B5EF4-FFF2-40B4-BE49-F238E27FC236}">
                <a16:creationId xmlns:a16="http://schemas.microsoft.com/office/drawing/2014/main" id="{DED4FDAC-5588-134E-B52D-EF5DFB7D0B92}"/>
              </a:ext>
            </a:extLst>
          </p:cNvPr>
          <p:cNvSpPr txBox="1"/>
          <p:nvPr/>
        </p:nvSpPr>
        <p:spPr>
          <a:xfrm>
            <a:off x="4282837" y="4339156"/>
            <a:ext cx="3643313" cy="1354217"/>
          </a:xfrm>
          <a:prstGeom prst="rect">
            <a:avLst/>
          </a:prstGeom>
          <a:noFill/>
        </p:spPr>
        <p:txBody>
          <a:bodyPr wrap="square" lIns="91440" tIns="45720" rIns="91440" bIns="45720" rtlCol="0" anchor="t">
            <a:spAutoFit/>
          </a:bodyPr>
          <a:lstStyle/>
          <a:p>
            <a:pPr algn="ctr" rtl="0"/>
            <a:r>
              <a:rPr lang="de-de" sz="2000" b="1" i="0" u="none" baseline="0" dirty="0">
                <a:solidFill>
                  <a:schemeClr val="tx2"/>
                </a:solidFill>
                <a:latin typeface="Arial"/>
                <a:ea typeface="Arial"/>
                <a:cs typeface="Arial"/>
                <a:sym typeface="Arial"/>
              </a:rPr>
              <a:t>MATLAB Online und Simulink Online </a:t>
            </a:r>
            <a:br>
              <a:rPr lang="de-de" b="1" dirty="0">
                <a:latin typeface="Arial" panose="020B0604020202020204" pitchFamily="34" charset="0"/>
                <a:cs typeface="Arial" panose="020B0604020202020204" pitchFamily="34" charset="0"/>
              </a:rPr>
            </a:br>
            <a:endParaRPr lang="de-de" sz="1400" b="1" dirty="0">
              <a:solidFill>
                <a:srgbClr val="C00000"/>
              </a:solidFill>
              <a:latin typeface="Arial" panose="020B0604020202020204" pitchFamily="34" charset="0"/>
              <a:cs typeface="Arial" panose="020B0604020202020204" pitchFamily="34" charset="0"/>
            </a:endParaRPr>
          </a:p>
          <a:p>
            <a:pPr algn="ctr" rtl="0"/>
            <a:r>
              <a:rPr lang="de-de" sz="1400" b="0" i="0" u="none" baseline="0" dirty="0">
                <a:latin typeface="Arial"/>
                <a:ea typeface="Arial"/>
                <a:cs typeface="Arial"/>
                <a:sym typeface="Arial"/>
              </a:rPr>
              <a:t>Greifen Sie per Web-Browser auf MATLAB und Simulink zu.</a:t>
            </a:r>
            <a:endParaRPr lang="de-de" sz="1400" b="1" dirty="0">
              <a:solidFill>
                <a:schemeClr val="tx1">
                  <a:lumMod val="85000"/>
                  <a:lumOff val="15000"/>
                </a:schemeClr>
              </a:solidFill>
              <a:latin typeface="Arial"/>
              <a:cs typeface="Arial"/>
            </a:endParaRPr>
          </a:p>
        </p:txBody>
      </p:sp>
      <p:sp>
        <p:nvSpPr>
          <p:cNvPr id="31" name="TextBox 30">
            <a:extLst>
              <a:ext uri="{FF2B5EF4-FFF2-40B4-BE49-F238E27FC236}">
                <a16:creationId xmlns:a16="http://schemas.microsoft.com/office/drawing/2014/main" id="{5E8E8E20-BD32-0748-8060-F5821AE3D91A}"/>
              </a:ext>
            </a:extLst>
          </p:cNvPr>
          <p:cNvSpPr txBox="1"/>
          <p:nvPr/>
        </p:nvSpPr>
        <p:spPr>
          <a:xfrm>
            <a:off x="8717567" y="4341041"/>
            <a:ext cx="2605434" cy="1046440"/>
          </a:xfrm>
          <a:prstGeom prst="rect">
            <a:avLst/>
          </a:prstGeom>
          <a:noFill/>
        </p:spPr>
        <p:txBody>
          <a:bodyPr wrap="square" rtlCol="0">
            <a:spAutoFit/>
          </a:bodyPr>
          <a:lstStyle/>
          <a:p>
            <a:pPr algn="ctr" rtl="0"/>
            <a:r>
              <a:rPr lang="de-de" sz="2000" b="1" i="0" u="none" baseline="0">
                <a:solidFill>
                  <a:schemeClr val="tx2"/>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MATLAB Mobile</a:t>
            </a:r>
            <a:br>
              <a:rPr lang="de-de" b="1">
                <a:solidFill>
                  <a:srgbClr val="C00000"/>
                </a:solidFill>
                <a:latin typeface="Arial" panose="020B0604020202020204" pitchFamily="34" charset="0"/>
                <a:cs typeface="Arial" panose="020B0604020202020204" pitchFamily="34" charset="0"/>
              </a:rPr>
            </a:br>
            <a:endParaRPr lang="de-de" sz="1400" b="1">
              <a:solidFill>
                <a:srgbClr val="C00000"/>
              </a:solidFill>
              <a:latin typeface="Arial" panose="020B0604020202020204" pitchFamily="34" charset="0"/>
              <a:cs typeface="Arial" panose="020B0604020202020204" pitchFamily="34" charset="0"/>
            </a:endParaRPr>
          </a:p>
          <a:p>
            <a:pPr algn="ctr" rtl="0"/>
            <a:r>
              <a:rPr lang="de-de"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Nutzen Sie MATLAB auf </a:t>
            </a:r>
            <a:br>
              <a:rPr lang="de-de" sz="1400">
                <a:latin typeface="Arial" panose="020B0604020202020204" pitchFamily="34" charset="0"/>
                <a:cs typeface="Arial" panose="020B0604020202020204" pitchFamily="34" charset="0"/>
              </a:rPr>
            </a:br>
            <a:r>
              <a:rPr lang="de-de" sz="1400" b="0" i="0" u="none" baseline="0">
                <a:latin typeface="Arial" panose="020B0604020202020204" pitchFamily="34" charset="0"/>
                <a:ea typeface="Arial" panose="020B0604020202020204" pitchFamily="34" charset="0"/>
                <a:cs typeface="Arial" panose="020B0604020202020204" pitchFamily="34" charset="0"/>
                <a:sym typeface="Arial" panose="020B0604020202020204" pitchFamily="34" charset="0"/>
              </a:rPr>
              <a:t>iOS/Android-Geräten.</a:t>
            </a:r>
            <a:endParaRPr lang="de-de" sz="1400" b="1">
              <a:solidFill>
                <a:schemeClr val="tx1">
                  <a:lumMod val="75000"/>
                  <a:lumOff val="25000"/>
                </a:schemeClr>
              </a:solidFill>
              <a:latin typeface="Arial" panose="020B0604020202020204" pitchFamily="34" charset="0"/>
              <a:cs typeface="Arial" panose="020B0604020202020204" pitchFamily="34" charset="0"/>
            </a:endParaRPr>
          </a:p>
        </p:txBody>
      </p:sp>
      <p:pic>
        <p:nvPicPr>
          <p:cNvPr id="44" name="Picture 43">
            <a:extLst>
              <a:ext uri="{FF2B5EF4-FFF2-40B4-BE49-F238E27FC236}">
                <a16:creationId xmlns:a16="http://schemas.microsoft.com/office/drawing/2014/main" id="{2973662E-574F-934F-A580-CEB6F51554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7953" y="2330055"/>
            <a:ext cx="2740671" cy="1607749"/>
          </a:xfrm>
          <a:prstGeom prst="rect">
            <a:avLst/>
          </a:prstGeom>
        </p:spPr>
      </p:pic>
      <p:pic>
        <p:nvPicPr>
          <p:cNvPr id="17" name="Picture 16">
            <a:extLst>
              <a:ext uri="{FF2B5EF4-FFF2-40B4-BE49-F238E27FC236}">
                <a16:creationId xmlns:a16="http://schemas.microsoft.com/office/drawing/2014/main" id="{89AD0951-8A13-6146-A4E9-3F6FA555C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0913" y="2121028"/>
            <a:ext cx="3284398" cy="2037279"/>
          </a:xfrm>
          <a:prstGeom prst="rect">
            <a:avLst/>
          </a:prstGeom>
        </p:spPr>
      </p:pic>
      <p:pic>
        <p:nvPicPr>
          <p:cNvPr id="18" name="Picture 17">
            <a:extLst>
              <a:ext uri="{FF2B5EF4-FFF2-40B4-BE49-F238E27FC236}">
                <a16:creationId xmlns:a16="http://schemas.microsoft.com/office/drawing/2014/main" id="{273A0075-6938-CC4C-AE4A-86C559847B7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15760" y="2467138"/>
            <a:ext cx="930464" cy="1661191"/>
          </a:xfrm>
          <a:prstGeom prst="rect">
            <a:avLst/>
          </a:prstGeom>
        </p:spPr>
      </p:pic>
      <p:sp>
        <p:nvSpPr>
          <p:cNvPr id="22" name="Rectangle 21">
            <a:extLst>
              <a:ext uri="{FF2B5EF4-FFF2-40B4-BE49-F238E27FC236}">
                <a16:creationId xmlns:a16="http://schemas.microsoft.com/office/drawing/2014/main" id="{3CCD8DDF-09E8-684D-97F1-8ADD4FBADF03}"/>
              </a:ext>
            </a:extLst>
          </p:cNvPr>
          <p:cNvSpPr/>
          <p:nvPr/>
        </p:nvSpPr>
        <p:spPr>
          <a:xfrm>
            <a:off x="0" y="5855107"/>
            <a:ext cx="4271963" cy="1002894"/>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23" name="Rectangle 22">
            <a:extLst>
              <a:ext uri="{FF2B5EF4-FFF2-40B4-BE49-F238E27FC236}">
                <a16:creationId xmlns:a16="http://schemas.microsoft.com/office/drawing/2014/main" id="{4DD4A5DF-2A87-2F42-A53F-16019559A592}"/>
              </a:ext>
            </a:extLst>
          </p:cNvPr>
          <p:cNvSpPr/>
          <p:nvPr/>
        </p:nvSpPr>
        <p:spPr>
          <a:xfrm>
            <a:off x="7915275" y="5855107"/>
            <a:ext cx="4271963" cy="1002894"/>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24" name="Rectangle 23">
            <a:extLst>
              <a:ext uri="{FF2B5EF4-FFF2-40B4-BE49-F238E27FC236}">
                <a16:creationId xmlns:a16="http://schemas.microsoft.com/office/drawing/2014/main" id="{5FA3AAE9-10FB-0D44-BEA7-E4F03EC57CF7}"/>
              </a:ext>
            </a:extLst>
          </p:cNvPr>
          <p:cNvSpPr/>
          <p:nvPr/>
        </p:nvSpPr>
        <p:spPr>
          <a:xfrm>
            <a:off x="4271962" y="5855107"/>
            <a:ext cx="3643313" cy="1002894"/>
          </a:xfrm>
          <a:prstGeom prst="rect">
            <a:avLst/>
          </a:prstGeom>
          <a:solidFill>
            <a:srgbClr val="0D7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26" name="Rectangle 25">
            <a:extLst>
              <a:ext uri="{FF2B5EF4-FFF2-40B4-BE49-F238E27FC236}">
                <a16:creationId xmlns:a16="http://schemas.microsoft.com/office/drawing/2014/main" id="{2ADBCD75-2FAB-2845-B4E5-C5A8225C87DF}"/>
              </a:ext>
            </a:extLst>
          </p:cNvPr>
          <p:cNvSpPr/>
          <p:nvPr/>
        </p:nvSpPr>
        <p:spPr>
          <a:xfrm>
            <a:off x="4271962" y="6231109"/>
            <a:ext cx="3630738" cy="297040"/>
          </a:xfrm>
          <a:prstGeom prst="rect">
            <a:avLst/>
          </a:prstGeom>
        </p:spPr>
        <p:txBody>
          <a:bodyPr wrap="square">
            <a:spAutoFit/>
          </a:bodyPr>
          <a:lstStyle/>
          <a:p>
            <a:pPr algn="ctr" rtl="0"/>
            <a:r>
              <a:rPr lang="de-de" sz="1300" b="1" i="0" u="none" baseline="0">
                <a:solidFill>
                  <a:schemeClr val="bg1"/>
                </a:solidFill>
              </a:rPr>
              <a:t>Besuchen Sie matlab.mathworks.com</a:t>
            </a:r>
            <a:endParaRPr lang="de-de" sz="1300">
              <a:solidFill>
                <a:schemeClr val="bg1"/>
              </a:solidFill>
            </a:endParaRPr>
          </a:p>
        </p:txBody>
      </p:sp>
      <p:sp>
        <p:nvSpPr>
          <p:cNvPr id="27" name="Rectangle 26">
            <a:extLst>
              <a:ext uri="{FF2B5EF4-FFF2-40B4-BE49-F238E27FC236}">
                <a16:creationId xmlns:a16="http://schemas.microsoft.com/office/drawing/2014/main" id="{F1BED1AA-850D-2E45-9F64-03BE596A9CEB}"/>
              </a:ext>
            </a:extLst>
          </p:cNvPr>
          <p:cNvSpPr/>
          <p:nvPr/>
        </p:nvSpPr>
        <p:spPr>
          <a:xfrm>
            <a:off x="-1" y="6231109"/>
            <a:ext cx="4259388" cy="297040"/>
          </a:xfrm>
          <a:prstGeom prst="rect">
            <a:avLst/>
          </a:prstGeom>
        </p:spPr>
        <p:txBody>
          <a:bodyPr wrap="square">
            <a:spAutoFit/>
          </a:bodyPr>
          <a:lstStyle/>
          <a:p>
            <a:pPr algn="ctr" rtl="0"/>
            <a:r>
              <a:rPr lang="de-de" sz="1300" b="1" i="0" u="none" baseline="0">
                <a:solidFill>
                  <a:schemeClr val="bg1"/>
                </a:solidFill>
              </a:rPr>
              <a:t>Besuchen Sie das MATLAB-Portal Ihrer Universität</a:t>
            </a:r>
            <a:endParaRPr lang="de-de" sz="1300">
              <a:solidFill>
                <a:schemeClr val="bg1"/>
              </a:solidFill>
            </a:endParaRPr>
          </a:p>
        </p:txBody>
      </p:sp>
      <p:pic>
        <p:nvPicPr>
          <p:cNvPr id="5" name="Graphic 4">
            <a:extLst>
              <a:ext uri="{FF2B5EF4-FFF2-40B4-BE49-F238E27FC236}">
                <a16:creationId xmlns:a16="http://schemas.microsoft.com/office/drawing/2014/main" id="{461C8E98-D0DF-F243-89B1-43769B8C044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093814" y="6117354"/>
            <a:ext cx="1397583" cy="465861"/>
          </a:xfrm>
          <a:prstGeom prst="rect">
            <a:avLst/>
          </a:prstGeom>
        </p:spPr>
      </p:pic>
      <p:pic>
        <p:nvPicPr>
          <p:cNvPr id="7" name="Graphic 6">
            <a:extLst>
              <a:ext uri="{FF2B5EF4-FFF2-40B4-BE49-F238E27FC236}">
                <a16:creationId xmlns:a16="http://schemas.microsoft.com/office/drawing/2014/main" id="{7869DE3F-8FF9-F04A-B776-4966DD38555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585113" y="6114198"/>
            <a:ext cx="1417510" cy="472503"/>
          </a:xfrm>
          <a:prstGeom prst="rect">
            <a:avLst/>
          </a:prstGeom>
        </p:spPr>
      </p:pic>
      <p:sp>
        <p:nvSpPr>
          <p:cNvPr id="42" name="Title 1">
            <a:extLst>
              <a:ext uri="{FF2B5EF4-FFF2-40B4-BE49-F238E27FC236}">
                <a16:creationId xmlns:a16="http://schemas.microsoft.com/office/drawing/2014/main" id="{59F0B89B-94D5-4F6B-BE03-A7243FBC66F4}"/>
              </a:ext>
            </a:extLst>
          </p:cNvPr>
          <p:cNvSpPr>
            <a:spLocks noGrp="1"/>
          </p:cNvSpPr>
          <p:nvPr>
            <p:ph type="title"/>
          </p:nvPr>
        </p:nvSpPr>
        <p:spPr>
          <a:xfrm>
            <a:off x="609600" y="457200"/>
            <a:ext cx="10769600" cy="990600"/>
          </a:xfrm>
        </p:spPr>
        <p:txBody>
          <a:bodyPr vert="horz" lIns="91440" tIns="45720" rIns="91440" bIns="45720" rtlCol="0" anchor="t" anchorCtr="0">
            <a:noAutofit/>
          </a:bodyPr>
          <a:lstStyle/>
          <a:p>
            <a:pPr algn="l" rtl="0"/>
            <a:r>
              <a:rPr lang="de-de" b="0" i="0" u="none" baseline="0" dirty="0"/>
              <a:t>Jederzeit und von überall aus Zugriff für Dozenten, Beschäftigte, Studierende und Gäste</a:t>
            </a:r>
          </a:p>
        </p:txBody>
      </p:sp>
    </p:spTree>
    <p:custDataLst>
      <p:tags r:id="rId1"/>
    </p:custDataLst>
    <p:extLst>
      <p:ext uri="{BB962C8B-B14F-4D97-AF65-F5344CB8AC3E}">
        <p14:creationId xmlns:p14="http://schemas.microsoft.com/office/powerpoint/2010/main" val="3336793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2B5164B-2F31-1E41-9CEA-972BA20BC3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5600" y="1091629"/>
            <a:ext cx="7770368" cy="4837110"/>
          </a:xfrm>
          <a:prstGeom prst="rect">
            <a:avLst/>
          </a:prstGeom>
          <a:effectLst>
            <a:outerShdw blurRad="292100" dist="38100" dir="5400000" algn="t" rotWithShape="0">
              <a:prstClr val="black">
                <a:alpha val="25000"/>
              </a:prstClr>
            </a:outerShdw>
          </a:effectLst>
        </p:spPr>
      </p:pic>
      <p:sp>
        <p:nvSpPr>
          <p:cNvPr id="18" name="Title 17">
            <a:extLst>
              <a:ext uri="{FF2B5EF4-FFF2-40B4-BE49-F238E27FC236}">
                <a16:creationId xmlns:a16="http://schemas.microsoft.com/office/drawing/2014/main" id="{E8D8753C-C8C4-E646-9C00-31494A28AB34}"/>
              </a:ext>
            </a:extLst>
          </p:cNvPr>
          <p:cNvSpPr>
            <a:spLocks noGrp="1"/>
          </p:cNvSpPr>
          <p:nvPr>
            <p:ph type="title"/>
          </p:nvPr>
        </p:nvSpPr>
        <p:spPr>
          <a:xfrm>
            <a:off x="609602" y="501805"/>
            <a:ext cx="10769600" cy="990600"/>
          </a:xfrm>
        </p:spPr>
        <p:txBody>
          <a:bodyPr/>
          <a:lstStyle/>
          <a:p>
            <a:pPr algn="l" rtl="0"/>
            <a:r>
              <a:rPr lang="de-de" sz="2400" b="0" i="0" u="none" baseline="0" dirty="0"/>
              <a:t>Online-Schulungen für MATLAB und Simulink im ganz persönlichen Tempo</a:t>
            </a:r>
          </a:p>
        </p:txBody>
      </p:sp>
      <p:sp>
        <p:nvSpPr>
          <p:cNvPr id="8" name="Rectangle 7">
            <a:extLst>
              <a:ext uri="{FF2B5EF4-FFF2-40B4-BE49-F238E27FC236}">
                <a16:creationId xmlns:a16="http://schemas.microsoft.com/office/drawing/2014/main" id="{7E858EED-74F1-48FF-BD79-C17A758C5378}"/>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9" name="Rectangle 8">
            <a:extLst>
              <a:ext uri="{FF2B5EF4-FFF2-40B4-BE49-F238E27FC236}">
                <a16:creationId xmlns:a16="http://schemas.microsoft.com/office/drawing/2014/main" id="{D58D3182-015B-4BAF-B9BC-56BFAF1B1D06}"/>
              </a:ext>
            </a:extLst>
          </p:cNvPr>
          <p:cNvSpPr/>
          <p:nvPr/>
        </p:nvSpPr>
        <p:spPr>
          <a:xfrm>
            <a:off x="0" y="6402447"/>
            <a:ext cx="11765092" cy="292388"/>
          </a:xfrm>
          <a:prstGeom prst="rect">
            <a:avLst/>
          </a:prstGeom>
        </p:spPr>
        <p:txBody>
          <a:bodyPr wrap="square">
            <a:spAutoFit/>
          </a:bodyPr>
          <a:lstStyle/>
          <a:p>
            <a:pPr algn="r" rtl="0"/>
            <a:r>
              <a:rPr lang="de-de" sz="1300" b="1" i="0" u="none" baseline="0">
                <a:solidFill>
                  <a:schemeClr val="bg1"/>
                </a:solidFill>
              </a:rPr>
              <a:t>Weitere Informationen finden Sie unter mathworks.com/AcademicTraining</a:t>
            </a:r>
            <a:endParaRPr lang="de-de" sz="1300">
              <a:solidFill>
                <a:schemeClr val="bg1"/>
              </a:solidFill>
            </a:endParaRPr>
          </a:p>
        </p:txBody>
      </p:sp>
      <p:sp>
        <p:nvSpPr>
          <p:cNvPr id="20" name="Rectangle 19">
            <a:extLst>
              <a:ext uri="{FF2B5EF4-FFF2-40B4-BE49-F238E27FC236}">
                <a16:creationId xmlns:a16="http://schemas.microsoft.com/office/drawing/2014/main" id="{FF50700C-95AC-2549-B7DA-79309E168A43}"/>
              </a:ext>
            </a:extLst>
          </p:cNvPr>
          <p:cNvSpPr/>
          <p:nvPr/>
        </p:nvSpPr>
        <p:spPr>
          <a:xfrm>
            <a:off x="0" y="3742718"/>
            <a:ext cx="5633883" cy="2862322"/>
          </a:xfrm>
          <a:prstGeom prst="rect">
            <a:avLst/>
          </a:prstGeom>
          <a:solidFill>
            <a:srgbClr val="000000">
              <a:alpha val="94902"/>
            </a:srgbClr>
          </a:solidFill>
        </p:spPr>
        <p:txBody>
          <a:bodyPr wrap="square" lIns="91440" tIns="45720" rIns="91440" bIns="45720" anchor="t">
            <a:spAutoFit/>
          </a:bodyPr>
          <a:lstStyle/>
          <a:p>
            <a:pPr marL="463550" lvl="1" algn="l" rtl="0">
              <a:spcBef>
                <a:spcPts val="400"/>
              </a:spcBef>
              <a:spcAft>
                <a:spcPts val="400"/>
              </a:spcAft>
            </a:pPr>
            <a:endParaRPr lang="de-de" sz="2000" dirty="0">
              <a:solidFill>
                <a:schemeClr val="bg1"/>
              </a:solidFill>
            </a:endParaRPr>
          </a:p>
          <a:p>
            <a:pPr marL="463550" lvl="1" algn="l" rtl="0">
              <a:spcBef>
                <a:spcPts val="400"/>
              </a:spcBef>
              <a:spcAft>
                <a:spcPts val="400"/>
              </a:spcAft>
            </a:pPr>
            <a:r>
              <a:rPr lang="de-de" sz="2000" b="1" i="0" u="none" baseline="0" dirty="0">
                <a:solidFill>
                  <a:schemeClr val="bg1"/>
                </a:solidFill>
              </a:rPr>
              <a:t>Online Training Suite</a:t>
            </a:r>
            <a:endParaRPr lang="de-de" sz="2000" b="1" dirty="0">
              <a:solidFill>
                <a:schemeClr val="bg1"/>
              </a:solidFill>
              <a:cs typeface="Arial"/>
            </a:endParaRPr>
          </a:p>
          <a:p>
            <a:pPr marL="572770" lvl="1" algn="l" rtl="0">
              <a:spcBef>
                <a:spcPts val="400"/>
              </a:spcBef>
              <a:spcAft>
                <a:spcPts val="400"/>
              </a:spcAft>
            </a:pPr>
            <a:r>
              <a:rPr lang="de-de" sz="1600" b="0" i="0" u="none" baseline="0" dirty="0">
                <a:solidFill>
                  <a:schemeClr val="bg1"/>
                </a:solidFill>
              </a:rPr>
              <a:t>Praxisbezogene MATLAB- und Simulink-Kenntnisse</a:t>
            </a:r>
            <a:endParaRPr lang="de-de" sz="1600" dirty="0">
              <a:solidFill>
                <a:schemeClr val="bg1"/>
              </a:solidFill>
              <a:cs typeface="Arial"/>
            </a:endParaRPr>
          </a:p>
          <a:p>
            <a:pPr marL="572770" lvl="1" algn="l" rtl="0">
              <a:spcBef>
                <a:spcPts val="400"/>
              </a:spcBef>
              <a:spcAft>
                <a:spcPts val="400"/>
              </a:spcAft>
            </a:pPr>
            <a:r>
              <a:rPr lang="de-de" sz="1600" b="0" i="0" u="none" baseline="0" dirty="0">
                <a:solidFill>
                  <a:srgbClr val="00A9E0"/>
                </a:solidFill>
              </a:rPr>
              <a:t>Nachvollziehbare Fortschrittsberichte </a:t>
            </a:r>
            <a:r>
              <a:rPr lang="de-de" sz="1600" b="0" i="0" u="none" baseline="0" dirty="0">
                <a:solidFill>
                  <a:schemeClr val="bg1"/>
                </a:solidFill>
              </a:rPr>
              <a:t>und Abschlussbescheinigungen</a:t>
            </a:r>
            <a:endParaRPr lang="de-de" sz="1600" dirty="0">
              <a:solidFill>
                <a:schemeClr val="bg1"/>
              </a:solidFill>
              <a:cs typeface="Arial"/>
            </a:endParaRPr>
          </a:p>
          <a:p>
            <a:pPr marL="572770" lvl="1" algn="l" rtl="0">
              <a:spcBef>
                <a:spcPts val="400"/>
              </a:spcBef>
              <a:spcAft>
                <a:spcPts val="400"/>
              </a:spcAft>
            </a:pPr>
            <a:r>
              <a:rPr lang="de-de" sz="1600" b="0" i="0" u="none" baseline="0" dirty="0">
                <a:solidFill>
                  <a:schemeClr val="bg1"/>
                </a:solidFill>
              </a:rPr>
              <a:t>Interaktive Lektionen mit </a:t>
            </a:r>
            <a:r>
              <a:rPr lang="de-de" sz="1600" b="0" i="0" u="none" baseline="0" dirty="0">
                <a:solidFill>
                  <a:srgbClr val="00A9E0"/>
                </a:solidFill>
              </a:rPr>
              <a:t>unmittelbarem Feedback</a:t>
            </a:r>
            <a:endParaRPr lang="de-de" sz="1600" dirty="0">
              <a:solidFill>
                <a:srgbClr val="00A9E0"/>
              </a:solidFill>
              <a:cs typeface="Arial"/>
            </a:endParaRPr>
          </a:p>
          <a:p>
            <a:pPr marL="572770" lvl="1" algn="l" rtl="0">
              <a:spcBef>
                <a:spcPts val="400"/>
              </a:spcBef>
              <a:spcAft>
                <a:spcPts val="400"/>
              </a:spcAft>
            </a:pPr>
            <a:r>
              <a:rPr lang="de-de" sz="1600" b="0" i="0" u="none" baseline="0" dirty="0">
                <a:solidFill>
                  <a:schemeClr val="bg1"/>
                </a:solidFill>
              </a:rPr>
              <a:t>24/7-Verfügbarkeit</a:t>
            </a:r>
            <a:endParaRPr lang="de-de" sz="1600" dirty="0">
              <a:solidFill>
                <a:schemeClr val="bg1"/>
              </a:solidFill>
              <a:cs typeface="Arial"/>
            </a:endParaRPr>
          </a:p>
          <a:p>
            <a:pPr marL="572770" lvl="1" algn="l" rtl="0">
              <a:spcBef>
                <a:spcPts val="400"/>
              </a:spcBef>
              <a:spcAft>
                <a:spcPts val="400"/>
              </a:spcAft>
            </a:pPr>
            <a:endParaRPr lang="de-de" sz="1600" dirty="0">
              <a:solidFill>
                <a:schemeClr val="bg1"/>
              </a:solidFill>
              <a:cs typeface="Arial"/>
            </a:endParaRPr>
          </a:p>
        </p:txBody>
      </p:sp>
    </p:spTree>
    <p:custDataLst>
      <p:tags r:id="rId1"/>
    </p:custDataLst>
    <p:extLst>
      <p:ext uri="{BB962C8B-B14F-4D97-AF65-F5344CB8AC3E}">
        <p14:creationId xmlns:p14="http://schemas.microsoft.com/office/powerpoint/2010/main" val="1499405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TextBox 98">
            <a:extLst>
              <a:ext uri="{FF2B5EF4-FFF2-40B4-BE49-F238E27FC236}">
                <a16:creationId xmlns:a16="http://schemas.microsoft.com/office/drawing/2014/main" id="{C6AB1D0B-8024-4B4B-AA8C-6ECA4424D3CA}"/>
              </a:ext>
            </a:extLst>
          </p:cNvPr>
          <p:cNvSpPr txBox="1"/>
          <p:nvPr/>
        </p:nvSpPr>
        <p:spPr>
          <a:xfrm>
            <a:off x="3666577" y="3917246"/>
            <a:ext cx="6260786" cy="461665"/>
          </a:xfrm>
          <a:prstGeom prst="rect">
            <a:avLst/>
          </a:prstGeom>
          <a:noFill/>
        </p:spPr>
        <p:txBody>
          <a:bodyPr wrap="square" lIns="91440" tIns="45720" rIns="91440" bIns="45720" rtlCol="0" anchor="t">
            <a:spAutoFit/>
          </a:bodyPr>
          <a:lstStyle/>
          <a:p>
            <a:pPr algn="l" rtl="0"/>
            <a:r>
              <a:rPr lang="de-de" sz="1600" b="0" i="0" u="none" baseline="0" dirty="0">
                <a:latin typeface="Calibri"/>
                <a:ea typeface="Calibri"/>
                <a:cs typeface="Calibri"/>
                <a:sym typeface="Calibri"/>
              </a:rPr>
              <a:t>Numerische Mathematik</a:t>
            </a:r>
          </a:p>
          <a:p>
            <a:pPr algn="l" rtl="0"/>
            <a:r>
              <a:rPr lang="de-de" sz="800" b="0" i="0" u="none" baseline="0" dirty="0">
                <a:latin typeface="Calibri"/>
                <a:ea typeface="Calibri"/>
                <a:cs typeface="Calibri"/>
                <a:sym typeface="Calibri"/>
              </a:rPr>
              <a:t>* Exklusiv für Abonnenten der Online Training Suite verfügbar</a:t>
            </a:r>
            <a:endParaRPr lang="de-de" sz="16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A74D2936-5460-466F-8268-C10AF3A17F85}"/>
              </a:ext>
            </a:extLst>
          </p:cNvPr>
          <p:cNvSpPr>
            <a:spLocks noGrp="1"/>
          </p:cNvSpPr>
          <p:nvPr>
            <p:ph type="title"/>
          </p:nvPr>
        </p:nvSpPr>
        <p:spPr>
          <a:xfrm>
            <a:off x="601135" y="362660"/>
            <a:ext cx="10769600" cy="990600"/>
          </a:xfrm>
        </p:spPr>
        <p:txBody>
          <a:bodyPr/>
          <a:lstStyle/>
          <a:p>
            <a:pPr algn="l" rtl="0"/>
            <a:r>
              <a:rPr lang="de-de" sz="2700" b="0" i="0" u="none" baseline="0" dirty="0">
                <a:latin typeface="Arial"/>
                <a:ea typeface="Arial"/>
                <a:cs typeface="Arial"/>
                <a:sym typeface="Arial"/>
              </a:rPr>
              <a:t>Verfügbare Kurse für das Selbststudium</a:t>
            </a:r>
            <a:endParaRPr lang="de-de" sz="2700" dirty="0"/>
          </a:p>
        </p:txBody>
      </p:sp>
      <p:sp>
        <p:nvSpPr>
          <p:cNvPr id="45" name="Rectangle 44">
            <a:extLst>
              <a:ext uri="{FF2B5EF4-FFF2-40B4-BE49-F238E27FC236}">
                <a16:creationId xmlns:a16="http://schemas.microsoft.com/office/drawing/2014/main" id="{8C2706E9-CB66-4C3D-815B-AF1D9DE05D52}"/>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solidFill>
                <a:schemeClr val="tx2"/>
              </a:solidFill>
              <a:latin typeface="Arial" pitchFamily="34" charset="0"/>
              <a:cs typeface="Arial" pitchFamily="34" charset="0"/>
            </a:endParaRPr>
          </a:p>
        </p:txBody>
      </p:sp>
      <p:sp>
        <p:nvSpPr>
          <p:cNvPr id="46" name="Rectangle 45">
            <a:extLst>
              <a:ext uri="{FF2B5EF4-FFF2-40B4-BE49-F238E27FC236}">
                <a16:creationId xmlns:a16="http://schemas.microsoft.com/office/drawing/2014/main" id="{BE88F421-D87A-4257-8518-646D221E6BEF}"/>
              </a:ext>
            </a:extLst>
          </p:cNvPr>
          <p:cNvSpPr/>
          <p:nvPr/>
        </p:nvSpPr>
        <p:spPr>
          <a:xfrm>
            <a:off x="0" y="6416303"/>
            <a:ext cx="11765092" cy="292388"/>
          </a:xfrm>
          <a:prstGeom prst="rect">
            <a:avLst/>
          </a:prstGeom>
        </p:spPr>
        <p:txBody>
          <a:bodyPr wrap="square" lIns="91440" tIns="45720" rIns="91440" bIns="45720" anchor="t">
            <a:spAutoFit/>
          </a:bodyPr>
          <a:lstStyle/>
          <a:p>
            <a:pPr algn="r" rtl="0"/>
            <a:r>
              <a:rPr lang="de-de" sz="1300" b="1" i="0" u="none" baseline="0">
                <a:solidFill>
                  <a:schemeClr val="bg1"/>
                </a:solidFill>
              </a:rPr>
              <a:t>Erfahren Sie mehr unter</a:t>
            </a:r>
            <a:r>
              <a:rPr lang="de-de" sz="1300" b="1" i="0" u="none" baseline="0">
                <a:solidFill>
                  <a:schemeClr val="bg1"/>
                </a:solidFill>
                <a:highlight>
                  <a:srgbClr val="FFFF00"/>
                </a:highlight>
              </a:rPr>
              <a:t> [Link des Schulportals einfügen]</a:t>
            </a:r>
            <a:endParaRPr lang="de-de">
              <a:solidFill>
                <a:schemeClr val="bg1"/>
              </a:solidFill>
              <a:highlight>
                <a:srgbClr val="FFFF00"/>
              </a:highlight>
              <a:cs typeface="Arial"/>
            </a:endParaRPr>
          </a:p>
        </p:txBody>
      </p:sp>
      <p:grpSp>
        <p:nvGrpSpPr>
          <p:cNvPr id="24" name="Group 23">
            <a:extLst>
              <a:ext uri="{FF2B5EF4-FFF2-40B4-BE49-F238E27FC236}">
                <a16:creationId xmlns:a16="http://schemas.microsoft.com/office/drawing/2014/main" id="{B7D345AF-0A59-4591-BC9B-50D545470EA4}"/>
              </a:ext>
            </a:extLst>
          </p:cNvPr>
          <p:cNvGrpSpPr/>
          <p:nvPr/>
        </p:nvGrpSpPr>
        <p:grpSpPr>
          <a:xfrm>
            <a:off x="633647" y="1588699"/>
            <a:ext cx="2642063" cy="4524732"/>
            <a:chOff x="332437" y="1023202"/>
            <a:chExt cx="2610093" cy="5652073"/>
          </a:xfrm>
        </p:grpSpPr>
        <p:grpSp>
          <p:nvGrpSpPr>
            <p:cNvPr id="185" name="Group 184">
              <a:extLst>
                <a:ext uri="{FF2B5EF4-FFF2-40B4-BE49-F238E27FC236}">
                  <a16:creationId xmlns:a16="http://schemas.microsoft.com/office/drawing/2014/main" id="{802D8695-524F-4E13-A303-1C374F81B6D5}"/>
                </a:ext>
              </a:extLst>
            </p:cNvPr>
            <p:cNvGrpSpPr/>
            <p:nvPr/>
          </p:nvGrpSpPr>
          <p:grpSpPr>
            <a:xfrm>
              <a:off x="371697" y="1030532"/>
              <a:ext cx="1247965" cy="1090324"/>
              <a:chOff x="2109537" y="333319"/>
              <a:chExt cx="1377090" cy="1316042"/>
            </a:xfrm>
          </p:grpSpPr>
          <p:sp>
            <p:nvSpPr>
              <p:cNvPr id="227" name="TextBox 226">
                <a:extLst>
                  <a:ext uri="{FF2B5EF4-FFF2-40B4-BE49-F238E27FC236}">
                    <a16:creationId xmlns:a16="http://schemas.microsoft.com/office/drawing/2014/main" id="{EDF3777C-AA89-4634-9EDC-FAFC468BC621}"/>
                  </a:ext>
                </a:extLst>
              </p:cNvPr>
              <p:cNvSpPr txBox="1"/>
              <p:nvPr/>
            </p:nvSpPr>
            <p:spPr>
              <a:xfrm>
                <a:off x="2115027" y="970101"/>
                <a:ext cx="1371600" cy="501514"/>
              </a:xfrm>
              <a:prstGeom prst="rect">
                <a:avLst/>
              </a:prstGeom>
              <a:noFill/>
            </p:spPr>
            <p:txBody>
              <a:bodyPr wrap="square" rtlCol="0">
                <a:spAutoFit/>
              </a:bodyPr>
              <a:lstStyle/>
              <a:p>
                <a:pPr algn="ctr" rtl="0"/>
                <a:r>
                  <a:rPr lang="de-de" sz="1050" b="0" i="0" u="none" baseline="0">
                    <a:solidFill>
                      <a:srgbClr val="CC5D12"/>
                    </a:solidFill>
                  </a:rPr>
                  <a:t>MATLAB </a:t>
                </a:r>
              </a:p>
              <a:p>
                <a:pPr algn="ctr" rtl="0"/>
                <a:r>
                  <a:rPr lang="de-de" sz="1050" b="0" i="0" u="none" baseline="0">
                    <a:solidFill>
                      <a:srgbClr val="CC5D12"/>
                    </a:solidFill>
                  </a:rPr>
                  <a:t>Onramp</a:t>
                </a:r>
              </a:p>
            </p:txBody>
          </p:sp>
          <p:sp>
            <p:nvSpPr>
              <p:cNvPr id="228" name="Rectangle 227">
                <a:extLst>
                  <a:ext uri="{FF2B5EF4-FFF2-40B4-BE49-F238E27FC236}">
                    <a16:creationId xmlns:a16="http://schemas.microsoft.com/office/drawing/2014/main" id="{B8F3569A-F236-43D9-BAB3-92D296DE2E58}"/>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29" name="Picture 228">
                <a:extLst>
                  <a:ext uri="{FF2B5EF4-FFF2-40B4-BE49-F238E27FC236}">
                    <a16:creationId xmlns:a16="http://schemas.microsoft.com/office/drawing/2014/main" id="{AB4F0044-F46F-4054-900F-A9FCBEDBFDC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09537" y="333319"/>
                <a:ext cx="1371600" cy="464400"/>
              </a:xfrm>
              <a:prstGeom prst="rect">
                <a:avLst/>
              </a:prstGeom>
            </p:spPr>
          </p:pic>
        </p:grpSp>
        <p:sp>
          <p:nvSpPr>
            <p:cNvPr id="186" name="TextBox 185">
              <a:extLst>
                <a:ext uri="{FF2B5EF4-FFF2-40B4-BE49-F238E27FC236}">
                  <a16:creationId xmlns:a16="http://schemas.microsoft.com/office/drawing/2014/main" id="{0EC088DC-F398-41B1-A1D1-AF94587E156F}"/>
                </a:ext>
              </a:extLst>
            </p:cNvPr>
            <p:cNvSpPr txBox="1"/>
            <p:nvPr/>
          </p:nvSpPr>
          <p:spPr>
            <a:xfrm>
              <a:off x="1691986" y="1546214"/>
              <a:ext cx="1242990" cy="419942"/>
            </a:xfrm>
            <a:prstGeom prst="rect">
              <a:avLst/>
            </a:prstGeom>
            <a:noFill/>
          </p:spPr>
          <p:txBody>
            <a:bodyPr wrap="square" rtlCol="0">
              <a:spAutoFit/>
            </a:bodyPr>
            <a:lstStyle/>
            <a:p>
              <a:pPr algn="ctr" rtl="0"/>
              <a:r>
                <a:rPr lang="de-de" sz="1050" b="0" i="0" u="none" baseline="0">
                  <a:solidFill>
                    <a:srgbClr val="CC5D12"/>
                  </a:solidFill>
                </a:rPr>
                <a:t>Simulink </a:t>
              </a:r>
            </a:p>
            <a:p>
              <a:pPr algn="ctr" rtl="0"/>
              <a:r>
                <a:rPr lang="de-de" sz="1050" b="0" i="0" u="none" baseline="0">
                  <a:solidFill>
                    <a:srgbClr val="CC5D12"/>
                  </a:solidFill>
                </a:rPr>
                <a:t>Onramp</a:t>
              </a:r>
            </a:p>
          </p:txBody>
        </p:sp>
        <p:grpSp>
          <p:nvGrpSpPr>
            <p:cNvPr id="187" name="Group 186">
              <a:extLst>
                <a:ext uri="{FF2B5EF4-FFF2-40B4-BE49-F238E27FC236}">
                  <a16:creationId xmlns:a16="http://schemas.microsoft.com/office/drawing/2014/main" id="{5BFCD214-DCFF-41D7-8D92-01DA680DE374}"/>
                </a:ext>
              </a:extLst>
            </p:cNvPr>
            <p:cNvGrpSpPr/>
            <p:nvPr/>
          </p:nvGrpSpPr>
          <p:grpSpPr>
            <a:xfrm>
              <a:off x="1730670" y="1023202"/>
              <a:ext cx="1207288" cy="1087333"/>
              <a:chOff x="1590187" y="1105033"/>
              <a:chExt cx="1207288" cy="1087333"/>
            </a:xfrm>
          </p:grpSpPr>
          <p:sp>
            <p:nvSpPr>
              <p:cNvPr id="225" name="Rectangle 224">
                <a:extLst>
                  <a:ext uri="{FF2B5EF4-FFF2-40B4-BE49-F238E27FC236}">
                    <a16:creationId xmlns:a16="http://schemas.microsoft.com/office/drawing/2014/main" id="{B3598FB4-8030-4012-943D-167E70D141A8}"/>
                  </a:ext>
                </a:extLst>
              </p:cNvPr>
              <p:cNvSpPr/>
              <p:nvPr/>
            </p:nvSpPr>
            <p:spPr>
              <a:xfrm>
                <a:off x="1590187" y="1105033"/>
                <a:ext cx="1203255" cy="10873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26" name="Picture 225">
                <a:extLst>
                  <a:ext uri="{FF2B5EF4-FFF2-40B4-BE49-F238E27FC236}">
                    <a16:creationId xmlns:a16="http://schemas.microsoft.com/office/drawing/2014/main" id="{AC3539F8-C625-4B30-99A5-429AD05C5E4D}"/>
                  </a:ext>
                </a:extLst>
              </p:cNvPr>
              <p:cNvPicPr>
                <a:picLocks noChangeAspect="1"/>
              </p:cNvPicPr>
              <p:nvPr/>
            </p:nvPicPr>
            <p:blipFill rotWithShape="1">
              <a:blip r:embed="rId4">
                <a:extLst>
                  <a:ext uri="{28A0092B-C50C-407E-A947-70E740481C1C}">
                    <a14:useLocalDpi xmlns:a14="http://schemas.microsoft.com/office/drawing/2010/main" val="0"/>
                  </a:ext>
                </a:extLst>
              </a:blip>
              <a:srcRect l="2881" r="1"/>
              <a:stretch/>
            </p:blipFill>
            <p:spPr>
              <a:xfrm>
                <a:off x="1590300" y="1108592"/>
                <a:ext cx="1207175" cy="384749"/>
              </a:xfrm>
              <a:prstGeom prst="rect">
                <a:avLst/>
              </a:prstGeom>
            </p:spPr>
          </p:pic>
        </p:grpSp>
        <p:grpSp>
          <p:nvGrpSpPr>
            <p:cNvPr id="188" name="Group 187">
              <a:extLst>
                <a:ext uri="{FF2B5EF4-FFF2-40B4-BE49-F238E27FC236}">
                  <a16:creationId xmlns:a16="http://schemas.microsoft.com/office/drawing/2014/main" id="{327BE73C-C7B3-4EBE-9D71-3CADDA94E689}"/>
                </a:ext>
              </a:extLst>
            </p:cNvPr>
            <p:cNvGrpSpPr/>
            <p:nvPr/>
          </p:nvGrpSpPr>
          <p:grpSpPr>
            <a:xfrm>
              <a:off x="372798" y="5587942"/>
              <a:ext cx="1246862" cy="1087332"/>
              <a:chOff x="2109537" y="336928"/>
              <a:chExt cx="1375874" cy="1312433"/>
            </a:xfrm>
          </p:grpSpPr>
          <p:sp>
            <p:nvSpPr>
              <p:cNvPr id="222" name="TextBox 221">
                <a:extLst>
                  <a:ext uri="{FF2B5EF4-FFF2-40B4-BE49-F238E27FC236}">
                    <a16:creationId xmlns:a16="http://schemas.microsoft.com/office/drawing/2014/main" id="{48544FE7-D043-43CC-8260-AEC56E2D8EC9}"/>
                  </a:ext>
                </a:extLst>
              </p:cNvPr>
              <p:cNvSpPr txBox="1"/>
              <p:nvPr/>
            </p:nvSpPr>
            <p:spPr>
              <a:xfrm>
                <a:off x="2113811" y="927834"/>
                <a:ext cx="1371600" cy="499275"/>
              </a:xfrm>
              <a:prstGeom prst="rect">
                <a:avLst/>
              </a:prstGeom>
              <a:noFill/>
            </p:spPr>
            <p:txBody>
              <a:bodyPr wrap="square" rtlCol="0">
                <a:spAutoFit/>
              </a:bodyPr>
              <a:lstStyle/>
              <a:p>
                <a:pPr algn="ctr" rtl="0"/>
                <a:r>
                  <a:rPr lang="de-de" sz="1050" b="0" i="0" u="none" baseline="0" dirty="0">
                    <a:solidFill>
                      <a:srgbClr val="CC5D12"/>
                    </a:solidFill>
                  </a:rPr>
                  <a:t>Machine Learning Onramp</a:t>
                </a:r>
              </a:p>
            </p:txBody>
          </p:sp>
          <p:sp>
            <p:nvSpPr>
              <p:cNvPr id="223" name="Rectangle 222">
                <a:extLst>
                  <a:ext uri="{FF2B5EF4-FFF2-40B4-BE49-F238E27FC236}">
                    <a16:creationId xmlns:a16="http://schemas.microsoft.com/office/drawing/2014/main" id="{67F22CB8-4245-4E66-A526-B80B2D68761B}"/>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24" name="Picture 223">
                <a:extLst>
                  <a:ext uri="{FF2B5EF4-FFF2-40B4-BE49-F238E27FC236}">
                    <a16:creationId xmlns:a16="http://schemas.microsoft.com/office/drawing/2014/main" id="{717B187A-F47B-477F-9476-36F5C8FD8B2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09537" y="336928"/>
                <a:ext cx="1371600" cy="464400"/>
              </a:xfrm>
              <a:prstGeom prst="rect">
                <a:avLst/>
              </a:prstGeom>
            </p:spPr>
          </p:pic>
        </p:grpSp>
        <p:grpSp>
          <p:nvGrpSpPr>
            <p:cNvPr id="189" name="Group 188">
              <a:extLst>
                <a:ext uri="{FF2B5EF4-FFF2-40B4-BE49-F238E27FC236}">
                  <a16:creationId xmlns:a16="http://schemas.microsoft.com/office/drawing/2014/main" id="{4D331240-8EA0-4CB4-AE25-1E47B6C477D7}"/>
                </a:ext>
              </a:extLst>
            </p:cNvPr>
            <p:cNvGrpSpPr/>
            <p:nvPr/>
          </p:nvGrpSpPr>
          <p:grpSpPr>
            <a:xfrm>
              <a:off x="367676" y="4430759"/>
              <a:ext cx="1242990" cy="1087332"/>
              <a:chOff x="2109537" y="336928"/>
              <a:chExt cx="1371600" cy="1312433"/>
            </a:xfrm>
          </p:grpSpPr>
          <p:sp>
            <p:nvSpPr>
              <p:cNvPr id="219" name="TextBox 218">
                <a:extLst>
                  <a:ext uri="{FF2B5EF4-FFF2-40B4-BE49-F238E27FC236}">
                    <a16:creationId xmlns:a16="http://schemas.microsoft.com/office/drawing/2014/main" id="{7A825ABF-4C47-40CF-863D-5DBC38B8705E}"/>
                  </a:ext>
                </a:extLst>
              </p:cNvPr>
              <p:cNvSpPr txBox="1"/>
              <p:nvPr/>
            </p:nvSpPr>
            <p:spPr>
              <a:xfrm>
                <a:off x="2109537" y="926874"/>
                <a:ext cx="1371600" cy="499275"/>
              </a:xfrm>
              <a:prstGeom prst="rect">
                <a:avLst/>
              </a:prstGeom>
              <a:noFill/>
            </p:spPr>
            <p:txBody>
              <a:bodyPr wrap="square" rtlCol="0">
                <a:spAutoFit/>
              </a:bodyPr>
              <a:lstStyle/>
              <a:p>
                <a:pPr algn="ctr" rtl="0"/>
                <a:r>
                  <a:rPr lang="de-de" sz="1050" b="0" i="0" u="none" baseline="0" dirty="0">
                    <a:solidFill>
                      <a:srgbClr val="CC5D12"/>
                    </a:solidFill>
                  </a:rPr>
                  <a:t>Deep Learning Onramp</a:t>
                </a:r>
              </a:p>
            </p:txBody>
          </p:sp>
          <p:sp>
            <p:nvSpPr>
              <p:cNvPr id="220" name="Rectangle 219">
                <a:extLst>
                  <a:ext uri="{FF2B5EF4-FFF2-40B4-BE49-F238E27FC236}">
                    <a16:creationId xmlns:a16="http://schemas.microsoft.com/office/drawing/2014/main" id="{426492F4-20D1-4788-8197-C80201F1F0D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21" name="Picture 220">
                <a:extLst>
                  <a:ext uri="{FF2B5EF4-FFF2-40B4-BE49-F238E27FC236}">
                    <a16:creationId xmlns:a16="http://schemas.microsoft.com/office/drawing/2014/main" id="{031F83E3-16D9-4C69-9070-D72FF4C24E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9537" y="336928"/>
                <a:ext cx="1371600" cy="464400"/>
              </a:xfrm>
              <a:prstGeom prst="rect">
                <a:avLst/>
              </a:prstGeom>
            </p:spPr>
          </p:pic>
        </p:grpSp>
        <p:grpSp>
          <p:nvGrpSpPr>
            <p:cNvPr id="190" name="Group 189">
              <a:extLst>
                <a:ext uri="{FF2B5EF4-FFF2-40B4-BE49-F238E27FC236}">
                  <a16:creationId xmlns:a16="http://schemas.microsoft.com/office/drawing/2014/main" id="{124FC67D-DAA7-4741-87F6-5129BA7EBD6D}"/>
                </a:ext>
              </a:extLst>
            </p:cNvPr>
            <p:cNvGrpSpPr/>
            <p:nvPr/>
          </p:nvGrpSpPr>
          <p:grpSpPr>
            <a:xfrm>
              <a:off x="366044" y="2165441"/>
              <a:ext cx="1249744" cy="1087332"/>
              <a:chOff x="2103056" y="336928"/>
              <a:chExt cx="1379053" cy="1312433"/>
            </a:xfrm>
          </p:grpSpPr>
          <p:sp>
            <p:nvSpPr>
              <p:cNvPr id="216" name="TextBox 215">
                <a:extLst>
                  <a:ext uri="{FF2B5EF4-FFF2-40B4-BE49-F238E27FC236}">
                    <a16:creationId xmlns:a16="http://schemas.microsoft.com/office/drawing/2014/main" id="{9B87DEB7-51B4-4904-B0AC-AE05B08A53C7}"/>
                  </a:ext>
                </a:extLst>
              </p:cNvPr>
              <p:cNvSpPr txBox="1"/>
              <p:nvPr/>
            </p:nvSpPr>
            <p:spPr>
              <a:xfrm>
                <a:off x="2103056" y="969455"/>
                <a:ext cx="1371600" cy="499276"/>
              </a:xfrm>
              <a:prstGeom prst="rect">
                <a:avLst/>
              </a:prstGeom>
              <a:noFill/>
            </p:spPr>
            <p:txBody>
              <a:bodyPr wrap="square" rtlCol="0">
                <a:spAutoFit/>
              </a:bodyPr>
              <a:lstStyle/>
              <a:p>
                <a:pPr algn="ctr" rtl="0"/>
                <a:r>
                  <a:rPr lang="de-de" sz="1050" b="0" i="0" u="none" baseline="0">
                    <a:solidFill>
                      <a:srgbClr val="CC5D12"/>
                    </a:solidFill>
                  </a:rPr>
                  <a:t>Reinforcement Learning Onramp</a:t>
                </a:r>
              </a:p>
            </p:txBody>
          </p:sp>
          <p:sp>
            <p:nvSpPr>
              <p:cNvPr id="217" name="Rectangle 216">
                <a:extLst>
                  <a:ext uri="{FF2B5EF4-FFF2-40B4-BE49-F238E27FC236}">
                    <a16:creationId xmlns:a16="http://schemas.microsoft.com/office/drawing/2014/main" id="{38EBD86B-C331-4D5A-BDCE-69B012231684}"/>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18" name="Picture 217">
                <a:extLst>
                  <a:ext uri="{FF2B5EF4-FFF2-40B4-BE49-F238E27FC236}">
                    <a16:creationId xmlns:a16="http://schemas.microsoft.com/office/drawing/2014/main" id="{665252EA-219A-4387-89EE-9734DFAC3A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110511" y="337839"/>
                <a:ext cx="1371598" cy="462578"/>
              </a:xfrm>
              <a:prstGeom prst="rect">
                <a:avLst/>
              </a:prstGeom>
            </p:spPr>
          </p:pic>
        </p:grpSp>
        <p:grpSp>
          <p:nvGrpSpPr>
            <p:cNvPr id="191" name="Group 190">
              <a:extLst>
                <a:ext uri="{FF2B5EF4-FFF2-40B4-BE49-F238E27FC236}">
                  <a16:creationId xmlns:a16="http://schemas.microsoft.com/office/drawing/2014/main" id="{B98173F2-CB90-4F7E-8394-3731FDA36135}"/>
                </a:ext>
              </a:extLst>
            </p:cNvPr>
            <p:cNvGrpSpPr/>
            <p:nvPr/>
          </p:nvGrpSpPr>
          <p:grpSpPr>
            <a:xfrm>
              <a:off x="1720951" y="4430760"/>
              <a:ext cx="1220427" cy="1087333"/>
              <a:chOff x="2101309" y="336928"/>
              <a:chExt cx="1379828" cy="1312433"/>
            </a:xfrm>
          </p:grpSpPr>
          <p:sp>
            <p:nvSpPr>
              <p:cNvPr id="213" name="TextBox 212">
                <a:extLst>
                  <a:ext uri="{FF2B5EF4-FFF2-40B4-BE49-F238E27FC236}">
                    <a16:creationId xmlns:a16="http://schemas.microsoft.com/office/drawing/2014/main" id="{EED3EF0C-A47C-4A8F-8ACE-921514835B17}"/>
                  </a:ext>
                </a:extLst>
              </p:cNvPr>
              <p:cNvSpPr txBox="1"/>
              <p:nvPr/>
            </p:nvSpPr>
            <p:spPr>
              <a:xfrm>
                <a:off x="2101309" y="916662"/>
                <a:ext cx="1371598" cy="626467"/>
              </a:xfrm>
              <a:prstGeom prst="rect">
                <a:avLst/>
              </a:prstGeom>
              <a:noFill/>
            </p:spPr>
            <p:txBody>
              <a:bodyPr wrap="square" rtlCol="0">
                <a:spAutoFit/>
              </a:bodyPr>
              <a:lstStyle/>
              <a:p>
                <a:pPr algn="ctr" rtl="0"/>
                <a:r>
                  <a:rPr lang="de-de" sz="1050" b="0" i="0" u="none" baseline="0" dirty="0">
                    <a:solidFill>
                      <a:srgbClr val="CC5D12"/>
                    </a:solidFill>
                  </a:rPr>
                  <a:t>Bildverarbeitung  Onramp</a:t>
                </a:r>
              </a:p>
            </p:txBody>
          </p:sp>
          <p:sp>
            <p:nvSpPr>
              <p:cNvPr id="214" name="Rectangle 213">
                <a:extLst>
                  <a:ext uri="{FF2B5EF4-FFF2-40B4-BE49-F238E27FC236}">
                    <a16:creationId xmlns:a16="http://schemas.microsoft.com/office/drawing/2014/main" id="{5A75EF22-0963-4293-B70C-70D6CAECB7F2}"/>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15" name="Picture 214">
                <a:extLst>
                  <a:ext uri="{FF2B5EF4-FFF2-40B4-BE49-F238E27FC236}">
                    <a16:creationId xmlns:a16="http://schemas.microsoft.com/office/drawing/2014/main" id="{A4DB6FCC-42B7-42EE-A547-491E5C00C123}"/>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109535" y="337841"/>
                <a:ext cx="1371599" cy="462578"/>
              </a:xfrm>
              <a:prstGeom prst="rect">
                <a:avLst/>
              </a:prstGeom>
            </p:spPr>
          </p:pic>
        </p:grpSp>
        <p:grpSp>
          <p:nvGrpSpPr>
            <p:cNvPr id="192" name="Group 191">
              <a:extLst>
                <a:ext uri="{FF2B5EF4-FFF2-40B4-BE49-F238E27FC236}">
                  <a16:creationId xmlns:a16="http://schemas.microsoft.com/office/drawing/2014/main" id="{C0DE8A2D-BEB4-4133-BACF-5379D49DCF00}"/>
                </a:ext>
              </a:extLst>
            </p:cNvPr>
            <p:cNvGrpSpPr/>
            <p:nvPr/>
          </p:nvGrpSpPr>
          <p:grpSpPr>
            <a:xfrm>
              <a:off x="332437" y="3298841"/>
              <a:ext cx="1328754" cy="1089842"/>
              <a:chOff x="2067960" y="333900"/>
              <a:chExt cx="1466236" cy="1315461"/>
            </a:xfrm>
          </p:grpSpPr>
          <p:sp>
            <p:nvSpPr>
              <p:cNvPr id="210" name="TextBox 209">
                <a:extLst>
                  <a:ext uri="{FF2B5EF4-FFF2-40B4-BE49-F238E27FC236}">
                    <a16:creationId xmlns:a16="http://schemas.microsoft.com/office/drawing/2014/main" id="{98314612-5635-4E0E-8B0F-564CC3AC0FAA}"/>
                  </a:ext>
                </a:extLst>
              </p:cNvPr>
              <p:cNvSpPr txBox="1"/>
              <p:nvPr/>
            </p:nvSpPr>
            <p:spPr>
              <a:xfrm>
                <a:off x="2067960" y="872681"/>
                <a:ext cx="1466236" cy="626467"/>
              </a:xfrm>
              <a:prstGeom prst="rect">
                <a:avLst/>
              </a:prstGeom>
              <a:noFill/>
            </p:spPr>
            <p:txBody>
              <a:bodyPr wrap="square" rtlCol="0">
                <a:spAutoFit/>
              </a:bodyPr>
              <a:lstStyle/>
              <a:p>
                <a:pPr algn="ctr" rtl="0"/>
                <a:r>
                  <a:rPr lang="de-de" sz="1050" b="0" i="0" u="none" baseline="0" dirty="0">
                    <a:solidFill>
                      <a:srgbClr val="CC5D12"/>
                    </a:solidFill>
                  </a:rPr>
                  <a:t>Signalverarbeitung </a:t>
                </a:r>
                <a:r>
                  <a:rPr lang="de-de" sz="1050" b="0" i="0" u="none" baseline="0" dirty="0" err="1">
                    <a:solidFill>
                      <a:srgbClr val="CC5D12"/>
                    </a:solidFill>
                  </a:rPr>
                  <a:t>Onramp</a:t>
                </a:r>
                <a:endParaRPr lang="de-de" sz="1050" b="0" i="0" u="none" baseline="0" dirty="0">
                  <a:solidFill>
                    <a:srgbClr val="CC5D12"/>
                  </a:solidFill>
                </a:endParaRPr>
              </a:p>
            </p:txBody>
          </p:sp>
          <p:sp>
            <p:nvSpPr>
              <p:cNvPr id="211" name="Rectangle 210">
                <a:extLst>
                  <a:ext uri="{FF2B5EF4-FFF2-40B4-BE49-F238E27FC236}">
                    <a16:creationId xmlns:a16="http://schemas.microsoft.com/office/drawing/2014/main" id="{5381F862-2C9A-4357-AED8-F296C1EF169C}"/>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12" name="Picture 211">
                <a:extLst>
                  <a:ext uri="{FF2B5EF4-FFF2-40B4-BE49-F238E27FC236}">
                    <a16:creationId xmlns:a16="http://schemas.microsoft.com/office/drawing/2014/main" id="{F902D7BD-961B-4FB0-9748-697AE28B25F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2109042" y="333900"/>
                <a:ext cx="1375053" cy="462578"/>
              </a:xfrm>
              <a:prstGeom prst="rect">
                <a:avLst/>
              </a:prstGeom>
            </p:spPr>
          </p:pic>
        </p:grpSp>
        <p:grpSp>
          <p:nvGrpSpPr>
            <p:cNvPr id="193" name="Group 192">
              <a:extLst>
                <a:ext uri="{FF2B5EF4-FFF2-40B4-BE49-F238E27FC236}">
                  <a16:creationId xmlns:a16="http://schemas.microsoft.com/office/drawing/2014/main" id="{69C9AB56-70A7-4BDC-AFA4-77C120ED030B}"/>
                </a:ext>
              </a:extLst>
            </p:cNvPr>
            <p:cNvGrpSpPr/>
            <p:nvPr/>
          </p:nvGrpSpPr>
          <p:grpSpPr>
            <a:xfrm>
              <a:off x="1726616" y="3296665"/>
              <a:ext cx="1214762" cy="1088004"/>
              <a:chOff x="2108837" y="336117"/>
              <a:chExt cx="1372300" cy="1313244"/>
            </a:xfrm>
          </p:grpSpPr>
          <p:sp>
            <p:nvSpPr>
              <p:cNvPr id="207" name="TextBox 206">
                <a:extLst>
                  <a:ext uri="{FF2B5EF4-FFF2-40B4-BE49-F238E27FC236}">
                    <a16:creationId xmlns:a16="http://schemas.microsoft.com/office/drawing/2014/main" id="{020FB07F-4933-4FAB-ADDB-523C06A80273}"/>
                  </a:ext>
                </a:extLst>
              </p:cNvPr>
              <p:cNvSpPr txBox="1"/>
              <p:nvPr/>
            </p:nvSpPr>
            <p:spPr>
              <a:xfrm>
                <a:off x="2109536" y="948639"/>
                <a:ext cx="1371600" cy="499276"/>
              </a:xfrm>
              <a:prstGeom prst="rect">
                <a:avLst/>
              </a:prstGeom>
              <a:noFill/>
            </p:spPr>
            <p:txBody>
              <a:bodyPr wrap="square" lIns="91440" tIns="45720" rIns="91440" bIns="45720" rtlCol="0" anchor="t">
                <a:spAutoFit/>
              </a:bodyPr>
              <a:lstStyle/>
              <a:p>
                <a:pPr algn="ctr" rtl="0"/>
                <a:r>
                  <a:rPr lang="de-de" sz="1050" b="0" i="0" u="none" baseline="0">
                    <a:solidFill>
                      <a:srgbClr val="CC5D12"/>
                    </a:solidFill>
                  </a:rPr>
                  <a:t>Stateflow Onramp</a:t>
                </a:r>
              </a:p>
            </p:txBody>
          </p:sp>
          <p:sp>
            <p:nvSpPr>
              <p:cNvPr id="208" name="Rectangle 207">
                <a:extLst>
                  <a:ext uri="{FF2B5EF4-FFF2-40B4-BE49-F238E27FC236}">
                    <a16:creationId xmlns:a16="http://schemas.microsoft.com/office/drawing/2014/main" id="{FCE4CA44-6AE3-416F-8468-A794BF7AFF1D}"/>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09" name="Picture 208">
                <a:extLst>
                  <a:ext uri="{FF2B5EF4-FFF2-40B4-BE49-F238E27FC236}">
                    <a16:creationId xmlns:a16="http://schemas.microsoft.com/office/drawing/2014/main" id="{0A2E075F-8312-456E-8E2E-C7A1278D7A07}"/>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108837" y="336117"/>
                <a:ext cx="1372298" cy="462577"/>
              </a:xfrm>
              <a:prstGeom prst="rect">
                <a:avLst/>
              </a:prstGeom>
            </p:spPr>
          </p:pic>
        </p:grpSp>
        <p:sp>
          <p:nvSpPr>
            <p:cNvPr id="194" name="Rectangle 193">
              <a:extLst>
                <a:ext uri="{FF2B5EF4-FFF2-40B4-BE49-F238E27FC236}">
                  <a16:creationId xmlns:a16="http://schemas.microsoft.com/office/drawing/2014/main" id="{250E0312-EF2F-4EA0-A0E4-17DB54599ECB}"/>
                </a:ext>
              </a:extLst>
            </p:cNvPr>
            <p:cNvSpPr/>
            <p:nvPr/>
          </p:nvSpPr>
          <p:spPr>
            <a:xfrm>
              <a:off x="1735943" y="2156973"/>
              <a:ext cx="1206587" cy="109392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grpSp>
          <p:nvGrpSpPr>
            <p:cNvPr id="195" name="Group 194">
              <a:extLst>
                <a:ext uri="{FF2B5EF4-FFF2-40B4-BE49-F238E27FC236}">
                  <a16:creationId xmlns:a16="http://schemas.microsoft.com/office/drawing/2014/main" id="{5C74EC10-B5C0-4103-9C97-6E2067AAB517}"/>
                </a:ext>
              </a:extLst>
            </p:cNvPr>
            <p:cNvGrpSpPr/>
            <p:nvPr/>
          </p:nvGrpSpPr>
          <p:grpSpPr>
            <a:xfrm>
              <a:off x="1720951" y="2156624"/>
              <a:ext cx="1220425" cy="985811"/>
              <a:chOff x="1586752" y="2238804"/>
              <a:chExt cx="1220425" cy="985811"/>
            </a:xfrm>
          </p:grpSpPr>
          <p:sp>
            <p:nvSpPr>
              <p:cNvPr id="205" name="TextBox 204">
                <a:extLst>
                  <a:ext uri="{FF2B5EF4-FFF2-40B4-BE49-F238E27FC236}">
                    <a16:creationId xmlns:a16="http://schemas.microsoft.com/office/drawing/2014/main" id="{6FE9EB3C-C001-4D09-9A91-903E9ADC07B9}"/>
                  </a:ext>
                </a:extLst>
              </p:cNvPr>
              <p:cNvSpPr txBox="1"/>
              <p:nvPr/>
            </p:nvSpPr>
            <p:spPr>
              <a:xfrm>
                <a:off x="1586752" y="2648469"/>
                <a:ext cx="1174104" cy="576146"/>
              </a:xfrm>
              <a:prstGeom prst="rect">
                <a:avLst/>
              </a:prstGeom>
              <a:noFill/>
            </p:spPr>
            <p:txBody>
              <a:bodyPr wrap="square" rtlCol="0">
                <a:spAutoFit/>
              </a:bodyPr>
              <a:lstStyle/>
              <a:p>
                <a:pPr algn="ctr" rtl="0"/>
                <a:r>
                  <a:rPr lang="de-de" sz="1050" b="0" i="0" u="none" baseline="0" dirty="0">
                    <a:solidFill>
                      <a:srgbClr val="CC5D12"/>
                    </a:solidFill>
                  </a:rPr>
                  <a:t>Control Design Onramp mit Simulink</a:t>
                </a:r>
              </a:p>
            </p:txBody>
          </p:sp>
          <p:pic>
            <p:nvPicPr>
              <p:cNvPr id="206" name="Picture 205">
                <a:extLst>
                  <a:ext uri="{FF2B5EF4-FFF2-40B4-BE49-F238E27FC236}">
                    <a16:creationId xmlns:a16="http://schemas.microsoft.com/office/drawing/2014/main" id="{23018B7D-011E-44D1-97BD-A3F6135672BF}"/>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601742" y="2238804"/>
                <a:ext cx="1205435" cy="385563"/>
              </a:xfrm>
              <a:prstGeom prst="rect">
                <a:avLst/>
              </a:prstGeom>
            </p:spPr>
          </p:pic>
        </p:grpSp>
        <p:grpSp>
          <p:nvGrpSpPr>
            <p:cNvPr id="196" name="Group 195">
              <a:extLst>
                <a:ext uri="{FF2B5EF4-FFF2-40B4-BE49-F238E27FC236}">
                  <a16:creationId xmlns:a16="http://schemas.microsoft.com/office/drawing/2014/main" id="{8CD843E2-8B82-4F56-9641-8AC92B404793}"/>
                </a:ext>
              </a:extLst>
            </p:cNvPr>
            <p:cNvGrpSpPr/>
            <p:nvPr/>
          </p:nvGrpSpPr>
          <p:grpSpPr>
            <a:xfrm>
              <a:off x="1730144" y="5587943"/>
              <a:ext cx="1210750" cy="1087332"/>
              <a:chOff x="2109537" y="336928"/>
              <a:chExt cx="1371600" cy="1312433"/>
            </a:xfrm>
          </p:grpSpPr>
          <p:sp>
            <p:nvSpPr>
              <p:cNvPr id="202" name="TextBox 201">
                <a:extLst>
                  <a:ext uri="{FF2B5EF4-FFF2-40B4-BE49-F238E27FC236}">
                    <a16:creationId xmlns:a16="http://schemas.microsoft.com/office/drawing/2014/main" id="{02996EAA-1677-4F71-BFC3-8DE34B7773EA}"/>
                  </a:ext>
                </a:extLst>
              </p:cNvPr>
              <p:cNvSpPr txBox="1"/>
              <p:nvPr/>
            </p:nvSpPr>
            <p:spPr>
              <a:xfrm>
                <a:off x="2109537" y="964267"/>
                <a:ext cx="1371600" cy="501514"/>
              </a:xfrm>
              <a:prstGeom prst="rect">
                <a:avLst/>
              </a:prstGeom>
              <a:noFill/>
            </p:spPr>
            <p:txBody>
              <a:bodyPr wrap="square" rtlCol="0">
                <a:spAutoFit/>
              </a:bodyPr>
              <a:lstStyle/>
              <a:p>
                <a:pPr algn="ctr" rtl="0"/>
                <a:r>
                  <a:rPr lang="de-de" sz="1050" b="0" i="0" u="none" baseline="0" dirty="0">
                    <a:solidFill>
                      <a:srgbClr val="CC5D12"/>
                    </a:solidFill>
                  </a:rPr>
                  <a:t>Simscape Onramp</a:t>
                </a:r>
              </a:p>
            </p:txBody>
          </p:sp>
          <p:sp>
            <p:nvSpPr>
              <p:cNvPr id="203" name="Rectangle 202">
                <a:extLst>
                  <a:ext uri="{FF2B5EF4-FFF2-40B4-BE49-F238E27FC236}">
                    <a16:creationId xmlns:a16="http://schemas.microsoft.com/office/drawing/2014/main" id="{A3601DA1-7297-4E8B-B347-2A99A3A7459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a:p>
            </p:txBody>
          </p:sp>
          <p:pic>
            <p:nvPicPr>
              <p:cNvPr id="204" name="Picture 203">
                <a:extLst>
                  <a:ext uri="{FF2B5EF4-FFF2-40B4-BE49-F238E27FC236}">
                    <a16:creationId xmlns:a16="http://schemas.microsoft.com/office/drawing/2014/main" id="{269E9336-1AB2-4F3C-9479-4814DFCF228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2109537" y="339646"/>
                <a:ext cx="1371600" cy="457140"/>
              </a:xfrm>
              <a:prstGeom prst="rect">
                <a:avLst/>
              </a:prstGeom>
            </p:spPr>
          </p:pic>
        </p:grpSp>
        <p:pic>
          <p:nvPicPr>
            <p:cNvPr id="197" name="Picture 196">
              <a:extLst>
                <a:ext uri="{FF2B5EF4-FFF2-40B4-BE49-F238E27FC236}">
                  <a16:creationId xmlns:a16="http://schemas.microsoft.com/office/drawing/2014/main" id="{2061CE3D-35F1-4BCF-9322-3181DC6C1D6A}"/>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19324" y="2156300"/>
              <a:ext cx="222052" cy="113388"/>
            </a:xfrm>
            <a:prstGeom prst="rect">
              <a:avLst/>
            </a:prstGeom>
          </p:spPr>
        </p:pic>
        <p:pic>
          <p:nvPicPr>
            <p:cNvPr id="198" name="Picture 197">
              <a:extLst>
                <a:ext uri="{FF2B5EF4-FFF2-40B4-BE49-F238E27FC236}">
                  <a16:creationId xmlns:a16="http://schemas.microsoft.com/office/drawing/2014/main" id="{8A34CC4C-66DB-47E2-A5B6-3A1938D3BB5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94471" y="2162932"/>
              <a:ext cx="222052" cy="113388"/>
            </a:xfrm>
            <a:prstGeom prst="rect">
              <a:avLst/>
            </a:prstGeom>
          </p:spPr>
        </p:pic>
        <p:pic>
          <p:nvPicPr>
            <p:cNvPr id="199" name="Picture 198">
              <a:extLst>
                <a:ext uri="{FF2B5EF4-FFF2-40B4-BE49-F238E27FC236}">
                  <a16:creationId xmlns:a16="http://schemas.microsoft.com/office/drawing/2014/main" id="{E44D992B-1555-43FF-93C4-ABACBB254E7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94471" y="3298748"/>
              <a:ext cx="222052" cy="113388"/>
            </a:xfrm>
            <a:prstGeom prst="rect">
              <a:avLst/>
            </a:prstGeom>
          </p:spPr>
        </p:pic>
        <p:pic>
          <p:nvPicPr>
            <p:cNvPr id="200" name="Picture 199">
              <a:extLst>
                <a:ext uri="{FF2B5EF4-FFF2-40B4-BE49-F238E27FC236}">
                  <a16:creationId xmlns:a16="http://schemas.microsoft.com/office/drawing/2014/main" id="{3134C70F-BAEF-4196-B2DE-01FC26DAECC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18842" y="4432810"/>
              <a:ext cx="222052" cy="113388"/>
            </a:xfrm>
            <a:prstGeom prst="rect">
              <a:avLst/>
            </a:prstGeom>
          </p:spPr>
        </p:pic>
        <p:pic>
          <p:nvPicPr>
            <p:cNvPr id="201" name="Picture 200">
              <a:extLst>
                <a:ext uri="{FF2B5EF4-FFF2-40B4-BE49-F238E27FC236}">
                  <a16:creationId xmlns:a16="http://schemas.microsoft.com/office/drawing/2014/main" id="{267DCD6D-3285-436D-A8C9-9DE375131D4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18842" y="5587942"/>
              <a:ext cx="222052" cy="113388"/>
            </a:xfrm>
            <a:prstGeom prst="rect">
              <a:avLst/>
            </a:prstGeom>
          </p:spPr>
        </p:pic>
      </p:grpSp>
      <p:sp>
        <p:nvSpPr>
          <p:cNvPr id="51" name="TextBox 50">
            <a:extLst>
              <a:ext uri="{FF2B5EF4-FFF2-40B4-BE49-F238E27FC236}">
                <a16:creationId xmlns:a16="http://schemas.microsoft.com/office/drawing/2014/main" id="{4CFA62DE-50A5-4882-BCE9-5CD5E2FAE469}"/>
              </a:ext>
            </a:extLst>
          </p:cNvPr>
          <p:cNvSpPr txBox="1"/>
          <p:nvPr/>
        </p:nvSpPr>
        <p:spPr>
          <a:xfrm>
            <a:off x="622012" y="946435"/>
            <a:ext cx="2837694" cy="338554"/>
          </a:xfrm>
          <a:prstGeom prst="rect">
            <a:avLst/>
          </a:prstGeom>
          <a:noFill/>
        </p:spPr>
        <p:txBody>
          <a:bodyPr wrap="square" lIns="91440" tIns="45720" rIns="91440" bIns="45720" rtlCol="0" anchor="t">
            <a:spAutoFit/>
          </a:bodyPr>
          <a:lstStyle/>
          <a:p>
            <a:pPr algn="l" rtl="0"/>
            <a:r>
              <a:rPr lang="de-de" sz="1600" b="1" i="0" u="none" baseline="0">
                <a:latin typeface="Calibri"/>
                <a:ea typeface="Calibri"/>
                <a:cs typeface="Calibri"/>
                <a:sym typeface="Calibri"/>
              </a:rPr>
              <a:t>Erste Schritte </a:t>
            </a:r>
            <a:endParaRPr lang="de-de" sz="1400" b="1">
              <a:latin typeface="Calibri" panose="020F0502020204030204" pitchFamily="34" charset="0"/>
              <a:cs typeface="Calibri" panose="020F0502020204030204" pitchFamily="34" charset="0"/>
            </a:endParaRPr>
          </a:p>
        </p:txBody>
      </p:sp>
      <p:grpSp>
        <p:nvGrpSpPr>
          <p:cNvPr id="52" name="Group 51">
            <a:extLst>
              <a:ext uri="{FF2B5EF4-FFF2-40B4-BE49-F238E27FC236}">
                <a16:creationId xmlns:a16="http://schemas.microsoft.com/office/drawing/2014/main" id="{D07BC0F3-B81D-4934-90F7-A2E5F1300B65}"/>
              </a:ext>
            </a:extLst>
          </p:cNvPr>
          <p:cNvGrpSpPr/>
          <p:nvPr/>
        </p:nvGrpSpPr>
        <p:grpSpPr>
          <a:xfrm>
            <a:off x="3666963" y="2573880"/>
            <a:ext cx="5316570" cy="1125895"/>
            <a:chOff x="4048125" y="3148712"/>
            <a:chExt cx="5647677" cy="1316787"/>
          </a:xfrm>
        </p:grpSpPr>
        <p:grpSp>
          <p:nvGrpSpPr>
            <p:cNvPr id="53" name="Group 52">
              <a:extLst>
                <a:ext uri="{FF2B5EF4-FFF2-40B4-BE49-F238E27FC236}">
                  <a16:creationId xmlns:a16="http://schemas.microsoft.com/office/drawing/2014/main" id="{1B0A1135-DA67-4B91-BAB3-7F8D8A367FD1}"/>
                </a:ext>
              </a:extLst>
            </p:cNvPr>
            <p:cNvGrpSpPr/>
            <p:nvPr/>
          </p:nvGrpSpPr>
          <p:grpSpPr>
            <a:xfrm>
              <a:off x="4048125" y="3153066"/>
              <a:ext cx="1371600" cy="1312433"/>
              <a:chOff x="2109537" y="336928"/>
              <a:chExt cx="1371600" cy="1312433"/>
            </a:xfrm>
          </p:grpSpPr>
          <p:sp>
            <p:nvSpPr>
              <p:cNvPr id="66" name="TextBox 65">
                <a:extLst>
                  <a:ext uri="{FF2B5EF4-FFF2-40B4-BE49-F238E27FC236}">
                    <a16:creationId xmlns:a16="http://schemas.microsoft.com/office/drawing/2014/main" id="{C7FE669B-FFA8-43CC-8F9E-0F5DE7BE8029}"/>
                  </a:ext>
                </a:extLst>
              </p:cNvPr>
              <p:cNvSpPr txBox="1"/>
              <p:nvPr/>
            </p:nvSpPr>
            <p:spPr>
              <a:xfrm>
                <a:off x="2109537" y="1000734"/>
                <a:ext cx="1371600" cy="485944"/>
              </a:xfrm>
              <a:prstGeom prst="rect">
                <a:avLst/>
              </a:prstGeom>
              <a:noFill/>
            </p:spPr>
            <p:txBody>
              <a:bodyPr wrap="square" rtlCol="0">
                <a:spAutoFit/>
              </a:bodyPr>
              <a:lstStyle/>
              <a:p>
                <a:pPr algn="ctr" rtl="0"/>
                <a:r>
                  <a:rPr lang="de-de" sz="1050" b="0" i="0" u="none" baseline="0">
                    <a:solidFill>
                      <a:srgbClr val="CC5D12"/>
                    </a:solidFill>
                  </a:rPr>
                  <a:t>MATLAB </a:t>
                </a:r>
              </a:p>
              <a:p>
                <a:pPr algn="ctr" rtl="0"/>
                <a:r>
                  <a:rPr lang="de-de" sz="1050" b="0" i="0" u="none" baseline="0">
                    <a:solidFill>
                      <a:srgbClr val="CC5D12"/>
                    </a:solidFill>
                  </a:rPr>
                  <a:t>Grundlagen</a:t>
                </a:r>
              </a:p>
            </p:txBody>
          </p:sp>
          <p:sp>
            <p:nvSpPr>
              <p:cNvPr id="67" name="Rectangle 66">
                <a:extLst>
                  <a:ext uri="{FF2B5EF4-FFF2-40B4-BE49-F238E27FC236}">
                    <a16:creationId xmlns:a16="http://schemas.microsoft.com/office/drawing/2014/main" id="{C8A687AF-64E9-438E-AAA0-0C0F0B22B900}"/>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68" name="Picture 67">
                <a:extLst>
                  <a:ext uri="{FF2B5EF4-FFF2-40B4-BE49-F238E27FC236}">
                    <a16:creationId xmlns:a16="http://schemas.microsoft.com/office/drawing/2014/main" id="{D07CFF60-8239-4B14-9497-111E708765F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2114918" y="338742"/>
                <a:ext cx="1360836" cy="458948"/>
              </a:xfrm>
              <a:prstGeom prst="rect">
                <a:avLst/>
              </a:prstGeom>
            </p:spPr>
          </p:pic>
        </p:grpSp>
        <p:grpSp>
          <p:nvGrpSpPr>
            <p:cNvPr id="54" name="Group 53">
              <a:extLst>
                <a:ext uri="{FF2B5EF4-FFF2-40B4-BE49-F238E27FC236}">
                  <a16:creationId xmlns:a16="http://schemas.microsoft.com/office/drawing/2014/main" id="{2B9F9250-4CCD-4F74-9439-887C11E0FE84}"/>
                </a:ext>
              </a:extLst>
            </p:cNvPr>
            <p:cNvGrpSpPr/>
            <p:nvPr/>
          </p:nvGrpSpPr>
          <p:grpSpPr>
            <a:xfrm>
              <a:off x="5473484" y="3148712"/>
              <a:ext cx="1371600" cy="1312433"/>
              <a:chOff x="2109537" y="336928"/>
              <a:chExt cx="1371600" cy="1312433"/>
            </a:xfrm>
          </p:grpSpPr>
          <p:sp>
            <p:nvSpPr>
              <p:cNvPr id="63" name="TextBox 62">
                <a:extLst>
                  <a:ext uri="{FF2B5EF4-FFF2-40B4-BE49-F238E27FC236}">
                    <a16:creationId xmlns:a16="http://schemas.microsoft.com/office/drawing/2014/main" id="{87FBA6D6-A783-461C-9B4E-56B08F3A92F0}"/>
                  </a:ext>
                </a:extLst>
              </p:cNvPr>
              <p:cNvSpPr txBox="1"/>
              <p:nvPr/>
            </p:nvSpPr>
            <p:spPr>
              <a:xfrm>
                <a:off x="2109537" y="888296"/>
                <a:ext cx="1371600" cy="674923"/>
              </a:xfrm>
              <a:prstGeom prst="rect">
                <a:avLst/>
              </a:prstGeom>
              <a:noFill/>
            </p:spPr>
            <p:txBody>
              <a:bodyPr wrap="square" rtlCol="0">
                <a:spAutoFit/>
              </a:bodyPr>
              <a:lstStyle/>
              <a:p>
                <a:pPr algn="ctr" rtl="0"/>
                <a:r>
                  <a:rPr lang="de-de" sz="1050" b="0" i="0" u="none" baseline="0" dirty="0">
                    <a:solidFill>
                      <a:srgbClr val="CC5D12"/>
                    </a:solidFill>
                  </a:rPr>
                  <a:t>MATLAB für die Datenverarbeitung und Visualisierung</a:t>
                </a:r>
              </a:p>
            </p:txBody>
          </p:sp>
          <p:sp>
            <p:nvSpPr>
              <p:cNvPr id="64" name="Rectangle 63">
                <a:extLst>
                  <a:ext uri="{FF2B5EF4-FFF2-40B4-BE49-F238E27FC236}">
                    <a16:creationId xmlns:a16="http://schemas.microsoft.com/office/drawing/2014/main" id="{501B1C24-7B3C-4982-AD01-711446450A4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65" name="Picture 64">
                <a:extLst>
                  <a:ext uri="{FF2B5EF4-FFF2-40B4-BE49-F238E27FC236}">
                    <a16:creationId xmlns:a16="http://schemas.microsoft.com/office/drawing/2014/main" id="{36B2EB17-076C-4060-BFBE-EADAF01123B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2117587" y="338742"/>
                <a:ext cx="1355497" cy="458948"/>
              </a:xfrm>
              <a:prstGeom prst="rect">
                <a:avLst/>
              </a:prstGeom>
            </p:spPr>
          </p:pic>
        </p:grpSp>
        <p:grpSp>
          <p:nvGrpSpPr>
            <p:cNvPr id="55" name="Group 54">
              <a:extLst>
                <a:ext uri="{FF2B5EF4-FFF2-40B4-BE49-F238E27FC236}">
                  <a16:creationId xmlns:a16="http://schemas.microsoft.com/office/drawing/2014/main" id="{7B911FDF-14D1-42AB-B437-AA56DDA11057}"/>
                </a:ext>
              </a:extLst>
            </p:cNvPr>
            <p:cNvGrpSpPr/>
            <p:nvPr/>
          </p:nvGrpSpPr>
          <p:grpSpPr>
            <a:xfrm>
              <a:off x="6898843" y="3148712"/>
              <a:ext cx="1371600" cy="1312433"/>
              <a:chOff x="2109537" y="336928"/>
              <a:chExt cx="1371600" cy="1312433"/>
            </a:xfrm>
          </p:grpSpPr>
          <p:sp>
            <p:nvSpPr>
              <p:cNvPr id="60" name="TextBox 59">
                <a:extLst>
                  <a:ext uri="{FF2B5EF4-FFF2-40B4-BE49-F238E27FC236}">
                    <a16:creationId xmlns:a16="http://schemas.microsoft.com/office/drawing/2014/main" id="{A1A17031-5BBD-4B29-98D3-F1BFD34768CF}"/>
                  </a:ext>
                </a:extLst>
              </p:cNvPr>
              <p:cNvSpPr txBox="1"/>
              <p:nvPr/>
            </p:nvSpPr>
            <p:spPr>
              <a:xfrm>
                <a:off x="2109537" y="888296"/>
                <a:ext cx="1371600" cy="674923"/>
              </a:xfrm>
              <a:prstGeom prst="rect">
                <a:avLst/>
              </a:prstGeom>
              <a:noFill/>
            </p:spPr>
            <p:txBody>
              <a:bodyPr wrap="square" rtlCol="0">
                <a:spAutoFit/>
              </a:bodyPr>
              <a:lstStyle/>
              <a:p>
                <a:pPr algn="ctr" rtl="0"/>
                <a:r>
                  <a:rPr lang="de-DE" sz="1050" b="0" i="0" u="none" baseline="0" dirty="0">
                    <a:solidFill>
                      <a:srgbClr val="CC5D12"/>
                    </a:solidFill>
                  </a:rPr>
                  <a:t>MATLAB</a:t>
                </a:r>
              </a:p>
              <a:p>
                <a:pPr algn="ctr" rtl="0"/>
                <a:r>
                  <a:rPr lang="de-DE" sz="1050" b="0" i="0" u="none" baseline="0" dirty="0">
                    <a:solidFill>
                      <a:srgbClr val="CC5D12"/>
                    </a:solidFill>
                  </a:rPr>
                  <a:t>Programmier-</a:t>
                </a:r>
              </a:p>
              <a:p>
                <a:pPr algn="ctr" rtl="0"/>
                <a:r>
                  <a:rPr lang="de-DE" sz="1050" b="0" i="0" u="none" baseline="0" dirty="0">
                    <a:solidFill>
                      <a:srgbClr val="CC5D12"/>
                    </a:solidFill>
                  </a:rPr>
                  <a:t>techniken</a:t>
                </a:r>
                <a:endParaRPr lang="de-de" sz="1050" b="0" i="0" u="none" baseline="0" dirty="0">
                  <a:solidFill>
                    <a:srgbClr val="CC5D12"/>
                  </a:solidFill>
                </a:endParaRPr>
              </a:p>
            </p:txBody>
          </p:sp>
          <p:sp>
            <p:nvSpPr>
              <p:cNvPr id="61" name="Rectangle 60">
                <a:extLst>
                  <a:ext uri="{FF2B5EF4-FFF2-40B4-BE49-F238E27FC236}">
                    <a16:creationId xmlns:a16="http://schemas.microsoft.com/office/drawing/2014/main" id="{DDB62FB1-93A5-4D8F-A516-94D4E93AA6A0}"/>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62" name="Picture 61">
                <a:extLst>
                  <a:ext uri="{FF2B5EF4-FFF2-40B4-BE49-F238E27FC236}">
                    <a16:creationId xmlns:a16="http://schemas.microsoft.com/office/drawing/2014/main" id="{128195D9-D0DF-4253-8C42-70C88BD26883}"/>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2113917" y="338742"/>
                <a:ext cx="1367220" cy="458948"/>
              </a:xfrm>
              <a:prstGeom prst="rect">
                <a:avLst/>
              </a:prstGeom>
            </p:spPr>
          </p:pic>
        </p:grpSp>
        <p:grpSp>
          <p:nvGrpSpPr>
            <p:cNvPr id="56" name="Group 55">
              <a:extLst>
                <a:ext uri="{FF2B5EF4-FFF2-40B4-BE49-F238E27FC236}">
                  <a16:creationId xmlns:a16="http://schemas.microsoft.com/office/drawing/2014/main" id="{5E077BD4-7790-4958-85C4-03F065BD2C56}"/>
                </a:ext>
              </a:extLst>
            </p:cNvPr>
            <p:cNvGrpSpPr/>
            <p:nvPr/>
          </p:nvGrpSpPr>
          <p:grpSpPr>
            <a:xfrm>
              <a:off x="8324202" y="3150527"/>
              <a:ext cx="1371600" cy="1314064"/>
              <a:chOff x="2109537" y="335297"/>
              <a:chExt cx="1371600" cy="1314064"/>
            </a:xfrm>
          </p:grpSpPr>
          <p:sp>
            <p:nvSpPr>
              <p:cNvPr id="57" name="TextBox 56">
                <a:extLst>
                  <a:ext uri="{FF2B5EF4-FFF2-40B4-BE49-F238E27FC236}">
                    <a16:creationId xmlns:a16="http://schemas.microsoft.com/office/drawing/2014/main" id="{AEAC843B-696F-4368-917A-B48E6E7E4080}"/>
                  </a:ext>
                </a:extLst>
              </p:cNvPr>
              <p:cNvSpPr txBox="1"/>
              <p:nvPr/>
            </p:nvSpPr>
            <p:spPr>
              <a:xfrm>
                <a:off x="2109537" y="964686"/>
                <a:ext cx="1371600" cy="485944"/>
              </a:xfrm>
              <a:prstGeom prst="rect">
                <a:avLst/>
              </a:prstGeom>
              <a:noFill/>
            </p:spPr>
            <p:txBody>
              <a:bodyPr wrap="square" rtlCol="0">
                <a:spAutoFit/>
              </a:bodyPr>
              <a:lstStyle/>
              <a:p>
                <a:pPr algn="ctr" rtl="0"/>
                <a:r>
                  <a:rPr lang="de-de" sz="1050" b="0" i="0" u="none" baseline="0">
                    <a:solidFill>
                      <a:srgbClr val="CC5D12"/>
                    </a:solidFill>
                  </a:rPr>
                  <a:t>Bildverarbeitung mit MATLAB</a:t>
                </a:r>
              </a:p>
            </p:txBody>
          </p:sp>
          <p:sp>
            <p:nvSpPr>
              <p:cNvPr id="58" name="Rectangle 57">
                <a:extLst>
                  <a:ext uri="{FF2B5EF4-FFF2-40B4-BE49-F238E27FC236}">
                    <a16:creationId xmlns:a16="http://schemas.microsoft.com/office/drawing/2014/main" id="{7127C221-97B5-4BE1-8C45-F9AFF3FB97C9}"/>
                  </a:ext>
                </a:extLst>
              </p:cNvPr>
              <p:cNvSpPr/>
              <p:nvPr/>
            </p:nvSpPr>
            <p:spPr>
              <a:xfrm>
                <a:off x="2109537" y="33692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59" name="Picture 58">
                <a:extLst>
                  <a:ext uri="{FF2B5EF4-FFF2-40B4-BE49-F238E27FC236}">
                    <a16:creationId xmlns:a16="http://schemas.microsoft.com/office/drawing/2014/main" id="{7683686F-6311-4846-915D-6510BF6908BE}"/>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2114250" y="335297"/>
                <a:ext cx="1366887" cy="458947"/>
              </a:xfrm>
              <a:prstGeom prst="rect">
                <a:avLst/>
              </a:prstGeom>
            </p:spPr>
          </p:pic>
        </p:grpSp>
      </p:grpSp>
      <p:grpSp>
        <p:nvGrpSpPr>
          <p:cNvPr id="69" name="Group 68">
            <a:extLst>
              <a:ext uri="{FF2B5EF4-FFF2-40B4-BE49-F238E27FC236}">
                <a16:creationId xmlns:a16="http://schemas.microsoft.com/office/drawing/2014/main" id="{BF2FD0B9-5B88-4D7F-B1E6-7D60D0254599}"/>
              </a:ext>
            </a:extLst>
          </p:cNvPr>
          <p:cNvGrpSpPr/>
          <p:nvPr/>
        </p:nvGrpSpPr>
        <p:grpSpPr>
          <a:xfrm>
            <a:off x="9034140" y="2582717"/>
            <a:ext cx="2652083" cy="1122173"/>
            <a:chOff x="4038600" y="1318093"/>
            <a:chExt cx="2803955" cy="1315960"/>
          </a:xfrm>
        </p:grpSpPr>
        <p:grpSp>
          <p:nvGrpSpPr>
            <p:cNvPr id="70" name="Group 69">
              <a:extLst>
                <a:ext uri="{FF2B5EF4-FFF2-40B4-BE49-F238E27FC236}">
                  <a16:creationId xmlns:a16="http://schemas.microsoft.com/office/drawing/2014/main" id="{AAB36E14-17C4-453B-9252-6E1C17599EB9}"/>
                </a:ext>
              </a:extLst>
            </p:cNvPr>
            <p:cNvGrpSpPr/>
            <p:nvPr/>
          </p:nvGrpSpPr>
          <p:grpSpPr>
            <a:xfrm>
              <a:off x="4038600" y="1321620"/>
              <a:ext cx="1371600" cy="1312433"/>
              <a:chOff x="8273716" y="5149788"/>
              <a:chExt cx="1371600" cy="1312433"/>
            </a:xfrm>
          </p:grpSpPr>
          <p:pic>
            <p:nvPicPr>
              <p:cNvPr id="74" name="Picture 73" descr="A picture containing indoor&#10;&#10;Description automatically generated">
                <a:extLst>
                  <a:ext uri="{FF2B5EF4-FFF2-40B4-BE49-F238E27FC236}">
                    <a16:creationId xmlns:a16="http://schemas.microsoft.com/office/drawing/2014/main" id="{567A017B-7982-43E7-B7B6-A7CDCE41097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73716" y="5149788"/>
                <a:ext cx="1371600" cy="476845"/>
              </a:xfrm>
              <a:prstGeom prst="rect">
                <a:avLst/>
              </a:prstGeom>
            </p:spPr>
          </p:pic>
          <p:sp>
            <p:nvSpPr>
              <p:cNvPr id="75" name="TextBox 74">
                <a:extLst>
                  <a:ext uri="{FF2B5EF4-FFF2-40B4-BE49-F238E27FC236}">
                    <a16:creationId xmlns:a16="http://schemas.microsoft.com/office/drawing/2014/main" id="{6E54D53E-F1CC-44EF-8E98-0CE146C86A4E}"/>
                  </a:ext>
                </a:extLst>
              </p:cNvPr>
              <p:cNvSpPr txBox="1"/>
              <p:nvPr/>
            </p:nvSpPr>
            <p:spPr>
              <a:xfrm>
                <a:off x="8273716" y="5774148"/>
                <a:ext cx="1371600" cy="487250"/>
              </a:xfrm>
              <a:prstGeom prst="rect">
                <a:avLst/>
              </a:prstGeom>
              <a:noFill/>
            </p:spPr>
            <p:txBody>
              <a:bodyPr wrap="square" rtlCol="0">
                <a:spAutoFit/>
              </a:bodyPr>
              <a:lstStyle/>
              <a:p>
                <a:pPr algn="ctr" rtl="0"/>
                <a:r>
                  <a:rPr lang="de-de" sz="1050" b="0" i="0" u="none" baseline="0" dirty="0">
                    <a:solidFill>
                      <a:srgbClr val="CC5D12"/>
                    </a:solidFill>
                  </a:rPr>
                  <a:t>Deep Learning mit MATLAB</a:t>
                </a:r>
              </a:p>
            </p:txBody>
          </p:sp>
          <p:sp>
            <p:nvSpPr>
              <p:cNvPr id="76" name="Rectangle 75">
                <a:extLst>
                  <a:ext uri="{FF2B5EF4-FFF2-40B4-BE49-F238E27FC236}">
                    <a16:creationId xmlns:a16="http://schemas.microsoft.com/office/drawing/2014/main" id="{49165AF0-7D85-4097-85E3-022F09B19256}"/>
                  </a:ext>
                </a:extLst>
              </p:cNvPr>
              <p:cNvSpPr/>
              <p:nvPr/>
            </p:nvSpPr>
            <p:spPr>
              <a:xfrm>
                <a:off x="8273716" y="5149788"/>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grpSp>
        <p:sp>
          <p:nvSpPr>
            <p:cNvPr id="71" name="TextBox 70">
              <a:extLst>
                <a:ext uri="{FF2B5EF4-FFF2-40B4-BE49-F238E27FC236}">
                  <a16:creationId xmlns:a16="http://schemas.microsoft.com/office/drawing/2014/main" id="{B18F3E0B-231C-49DC-9D7C-F948AE544DE0}"/>
                </a:ext>
              </a:extLst>
            </p:cNvPr>
            <p:cNvSpPr txBox="1"/>
            <p:nvPr/>
          </p:nvSpPr>
          <p:spPr>
            <a:xfrm>
              <a:off x="5470953" y="1948994"/>
              <a:ext cx="1371600" cy="487250"/>
            </a:xfrm>
            <a:prstGeom prst="rect">
              <a:avLst/>
            </a:prstGeom>
            <a:noFill/>
          </p:spPr>
          <p:txBody>
            <a:bodyPr wrap="square" rtlCol="0">
              <a:spAutoFit/>
            </a:bodyPr>
            <a:lstStyle/>
            <a:p>
              <a:pPr algn="ctr" rtl="0"/>
              <a:r>
                <a:rPr lang="de-de" sz="1050" b="0" i="0" u="none" baseline="0">
                  <a:solidFill>
                    <a:srgbClr val="CC5D12"/>
                  </a:solidFill>
                </a:rPr>
                <a:t>Machine Learning mit MATLAB</a:t>
              </a:r>
            </a:p>
          </p:txBody>
        </p:sp>
        <p:sp>
          <p:nvSpPr>
            <p:cNvPr id="72" name="Rectangle 71">
              <a:extLst>
                <a:ext uri="{FF2B5EF4-FFF2-40B4-BE49-F238E27FC236}">
                  <a16:creationId xmlns:a16="http://schemas.microsoft.com/office/drawing/2014/main" id="{ADDFB996-2DB1-4C17-8F65-5169FF39BFCD}"/>
                </a:ext>
              </a:extLst>
            </p:cNvPr>
            <p:cNvSpPr/>
            <p:nvPr/>
          </p:nvSpPr>
          <p:spPr>
            <a:xfrm>
              <a:off x="5470955" y="1319169"/>
              <a:ext cx="1371600" cy="1312433"/>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73" name="Picture 72">
              <a:extLst>
                <a:ext uri="{FF2B5EF4-FFF2-40B4-BE49-F238E27FC236}">
                  <a16:creationId xmlns:a16="http://schemas.microsoft.com/office/drawing/2014/main" id="{6C556BC8-1847-45A8-8C7C-D678E6647A9C}"/>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5472841" y="1318093"/>
              <a:ext cx="1369712" cy="474746"/>
            </a:xfrm>
            <a:prstGeom prst="rect">
              <a:avLst/>
            </a:prstGeom>
          </p:spPr>
        </p:pic>
      </p:grpSp>
      <p:grpSp>
        <p:nvGrpSpPr>
          <p:cNvPr id="77" name="Group 76">
            <a:extLst>
              <a:ext uri="{FF2B5EF4-FFF2-40B4-BE49-F238E27FC236}">
                <a16:creationId xmlns:a16="http://schemas.microsoft.com/office/drawing/2014/main" id="{0422C5DC-BF6E-407F-9D97-2238FBF900F3}"/>
              </a:ext>
            </a:extLst>
          </p:cNvPr>
          <p:cNvGrpSpPr/>
          <p:nvPr/>
        </p:nvGrpSpPr>
        <p:grpSpPr>
          <a:xfrm>
            <a:off x="3688424" y="4791633"/>
            <a:ext cx="6659597" cy="1327083"/>
            <a:chOff x="377507" y="5419089"/>
            <a:chExt cx="7121419" cy="1632397"/>
          </a:xfrm>
        </p:grpSpPr>
        <p:sp>
          <p:nvSpPr>
            <p:cNvPr id="78" name="TextBox 77">
              <a:extLst>
                <a:ext uri="{FF2B5EF4-FFF2-40B4-BE49-F238E27FC236}">
                  <a16:creationId xmlns:a16="http://schemas.microsoft.com/office/drawing/2014/main" id="{95FF0BED-4147-460E-84C1-18045BCA1023}"/>
                </a:ext>
              </a:extLst>
            </p:cNvPr>
            <p:cNvSpPr txBox="1"/>
            <p:nvPr/>
          </p:nvSpPr>
          <p:spPr>
            <a:xfrm>
              <a:off x="377507" y="6037584"/>
              <a:ext cx="1371600" cy="908604"/>
            </a:xfrm>
            <a:prstGeom prst="rect">
              <a:avLst/>
            </a:prstGeom>
            <a:noFill/>
          </p:spPr>
          <p:txBody>
            <a:bodyPr wrap="square" rtlCol="0">
              <a:spAutoFit/>
            </a:bodyPr>
            <a:lstStyle/>
            <a:p>
              <a:pPr algn="ctr" rtl="0"/>
              <a:r>
                <a:rPr lang="de-de" sz="1050" b="0" i="0" u="none" baseline="0" dirty="0">
                  <a:solidFill>
                    <a:srgbClr val="CC5D12"/>
                  </a:solidFill>
                </a:rPr>
                <a:t>Lösen nichtlinearer Gleichungen mit MATLAB</a:t>
              </a:r>
            </a:p>
          </p:txBody>
        </p:sp>
        <p:sp>
          <p:nvSpPr>
            <p:cNvPr id="79" name="Rectangle 78">
              <a:extLst>
                <a:ext uri="{FF2B5EF4-FFF2-40B4-BE49-F238E27FC236}">
                  <a16:creationId xmlns:a16="http://schemas.microsoft.com/office/drawing/2014/main" id="{64F6E46B-4166-4F70-AFB5-20561C6C18D8}"/>
                </a:ext>
              </a:extLst>
            </p:cNvPr>
            <p:cNvSpPr/>
            <p:nvPr/>
          </p:nvSpPr>
          <p:spPr>
            <a:xfrm>
              <a:off x="377507" y="5419090"/>
              <a:ext cx="1371600" cy="162589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80" name="Picture 79">
              <a:extLst>
                <a:ext uri="{FF2B5EF4-FFF2-40B4-BE49-F238E27FC236}">
                  <a16:creationId xmlns:a16="http://schemas.microsoft.com/office/drawing/2014/main" id="{B6AA99D2-FD9F-4A0D-8BAA-AD1A2DD25A68}"/>
                </a:ext>
              </a:extLst>
            </p:cNvPr>
            <p:cNvPicPr>
              <a:picLocks noChangeAspect="1"/>
            </p:cNvPicPr>
            <p:nvPr/>
          </p:nvPicPr>
          <p:blipFill rotWithShape="1">
            <a:blip r:embed="rId20">
              <a:extLst>
                <a:ext uri="{28A0092B-C50C-407E-A947-70E740481C1C}">
                  <a14:useLocalDpi xmlns:a14="http://schemas.microsoft.com/office/drawing/2010/main" val="0"/>
                </a:ext>
              </a:extLst>
            </a:blip>
            <a:srcRect r="22625"/>
            <a:stretch/>
          </p:blipFill>
          <p:spPr>
            <a:xfrm>
              <a:off x="383117" y="5422786"/>
              <a:ext cx="1365990" cy="470077"/>
            </a:xfrm>
            <a:prstGeom prst="rect">
              <a:avLst/>
            </a:prstGeom>
          </p:spPr>
        </p:pic>
        <p:sp>
          <p:nvSpPr>
            <p:cNvPr id="81" name="TextBox 80">
              <a:extLst>
                <a:ext uri="{FF2B5EF4-FFF2-40B4-BE49-F238E27FC236}">
                  <a16:creationId xmlns:a16="http://schemas.microsoft.com/office/drawing/2014/main" id="{F21A3530-994B-4104-B740-CAA65A11AB22}"/>
                </a:ext>
              </a:extLst>
            </p:cNvPr>
            <p:cNvSpPr txBox="1"/>
            <p:nvPr/>
          </p:nvSpPr>
          <p:spPr>
            <a:xfrm>
              <a:off x="1791502" y="5907250"/>
              <a:ext cx="1371600" cy="1107360"/>
            </a:xfrm>
            <a:prstGeom prst="rect">
              <a:avLst/>
            </a:prstGeom>
            <a:noFill/>
          </p:spPr>
          <p:txBody>
            <a:bodyPr wrap="square" rtlCol="0">
              <a:spAutoFit/>
            </a:bodyPr>
            <a:lstStyle/>
            <a:p>
              <a:pPr algn="ctr" rtl="0"/>
              <a:r>
                <a:rPr lang="de-DE" sz="1050" b="0" i="0" u="none" baseline="0" dirty="0">
                  <a:solidFill>
                    <a:srgbClr val="CC5D12"/>
                  </a:solidFill>
                </a:rPr>
                <a:t>Lösen</a:t>
              </a:r>
            </a:p>
            <a:p>
              <a:pPr algn="ctr" rtl="0"/>
              <a:r>
                <a:rPr lang="de-DE" sz="1050" b="0" i="0" u="none" baseline="0" dirty="0">
                  <a:solidFill>
                    <a:srgbClr val="CC5D12"/>
                  </a:solidFill>
                </a:rPr>
                <a:t>gewöhnlicher</a:t>
              </a:r>
            </a:p>
            <a:p>
              <a:pPr algn="ctr" rtl="0"/>
              <a:r>
                <a:rPr lang="de-DE" sz="1050" b="0" i="0" u="none" baseline="0" dirty="0">
                  <a:solidFill>
                    <a:srgbClr val="CC5D12"/>
                  </a:solidFill>
                </a:rPr>
                <a:t>Differenzialglei-</a:t>
              </a:r>
            </a:p>
            <a:p>
              <a:pPr algn="ctr" rtl="0"/>
              <a:r>
                <a:rPr lang="de-DE" sz="1050" b="0" i="0" u="none" baseline="0" dirty="0">
                  <a:solidFill>
                    <a:srgbClr val="CC5D12"/>
                  </a:solidFill>
                </a:rPr>
                <a:t>chungen mit MATLAB</a:t>
              </a:r>
              <a:endParaRPr lang="de-de" sz="1050" b="0" i="0" u="none" baseline="0" dirty="0">
                <a:solidFill>
                  <a:srgbClr val="CC5D12"/>
                </a:solidFill>
              </a:endParaRPr>
            </a:p>
          </p:txBody>
        </p:sp>
        <p:sp>
          <p:nvSpPr>
            <p:cNvPr id="82" name="Rectangle 81">
              <a:extLst>
                <a:ext uri="{FF2B5EF4-FFF2-40B4-BE49-F238E27FC236}">
                  <a16:creationId xmlns:a16="http://schemas.microsoft.com/office/drawing/2014/main" id="{2F9DE16B-F217-4588-8403-EB35840C7212}"/>
                </a:ext>
              </a:extLst>
            </p:cNvPr>
            <p:cNvSpPr/>
            <p:nvPr/>
          </p:nvSpPr>
          <p:spPr>
            <a:xfrm>
              <a:off x="1783298" y="5419090"/>
              <a:ext cx="1371600" cy="162589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83" name="Picture 82">
              <a:extLst>
                <a:ext uri="{FF2B5EF4-FFF2-40B4-BE49-F238E27FC236}">
                  <a16:creationId xmlns:a16="http://schemas.microsoft.com/office/drawing/2014/main" id="{FF913A0D-CFFA-444E-A274-39D76C60E095}"/>
                </a:ext>
              </a:extLst>
            </p:cNvPr>
            <p:cNvPicPr>
              <a:picLocks noChangeAspect="1"/>
            </p:cNvPicPr>
            <p:nvPr/>
          </p:nvPicPr>
          <p:blipFill rotWithShape="1">
            <a:blip r:embed="rId21">
              <a:extLst>
                <a:ext uri="{28A0092B-C50C-407E-A947-70E740481C1C}">
                  <a14:useLocalDpi xmlns:a14="http://schemas.microsoft.com/office/drawing/2010/main" val="0"/>
                </a:ext>
              </a:extLst>
            </a:blip>
            <a:srcRect r="23129"/>
            <a:stretch/>
          </p:blipFill>
          <p:spPr>
            <a:xfrm>
              <a:off x="1787493" y="5421895"/>
              <a:ext cx="1364600" cy="472680"/>
            </a:xfrm>
            <a:prstGeom prst="rect">
              <a:avLst/>
            </a:prstGeom>
          </p:spPr>
        </p:pic>
        <p:sp>
          <p:nvSpPr>
            <p:cNvPr id="84" name="TextBox 83">
              <a:extLst>
                <a:ext uri="{FF2B5EF4-FFF2-40B4-BE49-F238E27FC236}">
                  <a16:creationId xmlns:a16="http://schemas.microsoft.com/office/drawing/2014/main" id="{C789C3CE-9C89-4F8B-BE06-C8841FC2DD79}"/>
                </a:ext>
              </a:extLst>
            </p:cNvPr>
            <p:cNvSpPr txBox="1"/>
            <p:nvPr/>
          </p:nvSpPr>
          <p:spPr>
            <a:xfrm>
              <a:off x="3231197" y="6107785"/>
              <a:ext cx="1371600" cy="709847"/>
            </a:xfrm>
            <a:prstGeom prst="rect">
              <a:avLst/>
            </a:prstGeom>
            <a:noFill/>
          </p:spPr>
          <p:txBody>
            <a:bodyPr wrap="square" rtlCol="0">
              <a:spAutoFit/>
            </a:bodyPr>
            <a:lstStyle/>
            <a:p>
              <a:pPr algn="ctr" rtl="0"/>
              <a:r>
                <a:rPr lang="de-de" sz="1050" b="0" i="0" u="none" baseline="0" dirty="0">
                  <a:solidFill>
                    <a:srgbClr val="CC5D12"/>
                  </a:solidFill>
                </a:rPr>
                <a:t>Einführung in die Lineare Algebra mit MATLAB</a:t>
              </a:r>
            </a:p>
          </p:txBody>
        </p:sp>
        <p:sp>
          <p:nvSpPr>
            <p:cNvPr id="85" name="Rectangle 84">
              <a:extLst>
                <a:ext uri="{FF2B5EF4-FFF2-40B4-BE49-F238E27FC236}">
                  <a16:creationId xmlns:a16="http://schemas.microsoft.com/office/drawing/2014/main" id="{973D97AB-A83E-482F-A278-5D9B1B1BCCF7}"/>
                </a:ext>
              </a:extLst>
            </p:cNvPr>
            <p:cNvSpPr/>
            <p:nvPr/>
          </p:nvSpPr>
          <p:spPr>
            <a:xfrm>
              <a:off x="3231197" y="5419090"/>
              <a:ext cx="1371600" cy="162589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pic>
          <p:nvPicPr>
            <p:cNvPr id="86" name="Picture 85" descr="A picture containing accessory, umbrella&#10;&#10;Description automatically generated">
              <a:extLst>
                <a:ext uri="{FF2B5EF4-FFF2-40B4-BE49-F238E27FC236}">
                  <a16:creationId xmlns:a16="http://schemas.microsoft.com/office/drawing/2014/main" id="{B9C8EA2F-165E-425E-8855-32FE9CBC87FA}"/>
                </a:ext>
              </a:extLst>
            </p:cNvPr>
            <p:cNvPicPr>
              <a:picLocks noChangeAspect="1"/>
            </p:cNvPicPr>
            <p:nvPr/>
          </p:nvPicPr>
          <p:blipFill rotWithShape="1">
            <a:blip r:embed="rId22">
              <a:extLst>
                <a:ext uri="{28A0092B-C50C-407E-A947-70E740481C1C}">
                  <a14:useLocalDpi xmlns:a14="http://schemas.microsoft.com/office/drawing/2010/main" val="0"/>
                </a:ext>
              </a:extLst>
            </a:blip>
            <a:srcRect l="4897" r="17838"/>
            <a:stretch/>
          </p:blipFill>
          <p:spPr>
            <a:xfrm>
              <a:off x="3236807" y="5421895"/>
              <a:ext cx="1365990" cy="470747"/>
            </a:xfrm>
            <a:prstGeom prst="rect">
              <a:avLst/>
            </a:prstGeom>
          </p:spPr>
        </p:pic>
        <p:grpSp>
          <p:nvGrpSpPr>
            <p:cNvPr id="87" name="Group 86">
              <a:extLst>
                <a:ext uri="{FF2B5EF4-FFF2-40B4-BE49-F238E27FC236}">
                  <a16:creationId xmlns:a16="http://schemas.microsoft.com/office/drawing/2014/main" id="{04C2E370-C2F7-4EC3-83C0-6BA08B7A39A9}"/>
                </a:ext>
              </a:extLst>
            </p:cNvPr>
            <p:cNvGrpSpPr/>
            <p:nvPr/>
          </p:nvGrpSpPr>
          <p:grpSpPr>
            <a:xfrm>
              <a:off x="4604286" y="5419089"/>
              <a:ext cx="1522374" cy="1625896"/>
              <a:chOff x="4738021" y="1745193"/>
              <a:chExt cx="1522374" cy="1625896"/>
            </a:xfrm>
          </p:grpSpPr>
          <p:grpSp>
            <p:nvGrpSpPr>
              <p:cNvPr id="93" name="Group 92">
                <a:extLst>
                  <a:ext uri="{FF2B5EF4-FFF2-40B4-BE49-F238E27FC236}">
                    <a16:creationId xmlns:a16="http://schemas.microsoft.com/office/drawing/2014/main" id="{62383B8F-129F-4190-8D51-EAC2D09291E3}"/>
                  </a:ext>
                </a:extLst>
              </p:cNvPr>
              <p:cNvGrpSpPr/>
              <p:nvPr/>
            </p:nvGrpSpPr>
            <p:grpSpPr>
              <a:xfrm>
                <a:off x="4738021" y="1745193"/>
                <a:ext cx="1522374" cy="1625896"/>
                <a:chOff x="1884233" y="3143857"/>
                <a:chExt cx="1522374" cy="1625896"/>
              </a:xfrm>
            </p:grpSpPr>
            <p:sp>
              <p:nvSpPr>
                <p:cNvPr id="95" name="TextBox 94">
                  <a:extLst>
                    <a:ext uri="{FF2B5EF4-FFF2-40B4-BE49-F238E27FC236}">
                      <a16:creationId xmlns:a16="http://schemas.microsoft.com/office/drawing/2014/main" id="{E0E22A50-231E-484F-BED3-7FDE059CB535}"/>
                    </a:ext>
                  </a:extLst>
                </p:cNvPr>
                <p:cNvSpPr txBox="1"/>
                <p:nvPr/>
              </p:nvSpPr>
              <p:spPr>
                <a:xfrm>
                  <a:off x="1884233" y="3752208"/>
                  <a:ext cx="1522374" cy="908605"/>
                </a:xfrm>
                <a:prstGeom prst="rect">
                  <a:avLst/>
                </a:prstGeom>
                <a:noFill/>
              </p:spPr>
              <p:txBody>
                <a:bodyPr wrap="square" rtlCol="0">
                  <a:spAutoFit/>
                </a:bodyPr>
                <a:lstStyle/>
                <a:p>
                  <a:pPr algn="ctr" rtl="0"/>
                  <a:r>
                    <a:rPr lang="de-de" sz="1050" b="0" i="0" u="none" baseline="0" dirty="0">
                      <a:solidFill>
                        <a:srgbClr val="CC5D12"/>
                      </a:solidFill>
                    </a:rPr>
                    <a:t>Einführung in statistische Verfahren mit MATLAB</a:t>
                  </a:r>
                </a:p>
              </p:txBody>
            </p:sp>
            <p:sp>
              <p:nvSpPr>
                <p:cNvPr id="96" name="Rectangle 95">
                  <a:extLst>
                    <a:ext uri="{FF2B5EF4-FFF2-40B4-BE49-F238E27FC236}">
                      <a16:creationId xmlns:a16="http://schemas.microsoft.com/office/drawing/2014/main" id="{BB084D5F-3685-45A6-83A0-AD3880676DE6}"/>
                    </a:ext>
                  </a:extLst>
                </p:cNvPr>
                <p:cNvSpPr/>
                <p:nvPr/>
              </p:nvSpPr>
              <p:spPr>
                <a:xfrm>
                  <a:off x="1959042" y="3143857"/>
                  <a:ext cx="1371600" cy="162589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grpSp>
          <p:pic>
            <p:nvPicPr>
              <p:cNvPr id="94" name="Picture 93" descr="A close up of a logo&#10;&#10;Description automatically generated">
                <a:extLst>
                  <a:ext uri="{FF2B5EF4-FFF2-40B4-BE49-F238E27FC236}">
                    <a16:creationId xmlns:a16="http://schemas.microsoft.com/office/drawing/2014/main" id="{3790C0F7-86A8-4D32-8CF3-D7D70EF08D27}"/>
                  </a:ext>
                </a:extLst>
              </p:cNvPr>
              <p:cNvPicPr>
                <a:picLocks noChangeAspect="1"/>
              </p:cNvPicPr>
              <p:nvPr/>
            </p:nvPicPr>
            <p:blipFill rotWithShape="1">
              <a:blip r:embed="rId23">
                <a:extLst>
                  <a:ext uri="{28A0092B-C50C-407E-A947-70E740481C1C}">
                    <a14:useLocalDpi xmlns:a14="http://schemas.microsoft.com/office/drawing/2010/main" val="0"/>
                  </a:ext>
                </a:extLst>
              </a:blip>
              <a:srcRect l="5921" r="14768"/>
              <a:stretch/>
            </p:blipFill>
            <p:spPr>
              <a:xfrm>
                <a:off x="4817243" y="1751695"/>
                <a:ext cx="1367187" cy="459004"/>
              </a:xfrm>
              <a:prstGeom prst="rect">
                <a:avLst/>
              </a:prstGeom>
            </p:spPr>
          </p:pic>
        </p:grpSp>
        <p:grpSp>
          <p:nvGrpSpPr>
            <p:cNvPr id="88" name="Group 87">
              <a:extLst>
                <a:ext uri="{FF2B5EF4-FFF2-40B4-BE49-F238E27FC236}">
                  <a16:creationId xmlns:a16="http://schemas.microsoft.com/office/drawing/2014/main" id="{4BDC5E63-0BBE-4A90-8AD0-496B38D6CF52}"/>
                </a:ext>
              </a:extLst>
            </p:cNvPr>
            <p:cNvGrpSpPr/>
            <p:nvPr/>
          </p:nvGrpSpPr>
          <p:grpSpPr>
            <a:xfrm>
              <a:off x="6126993" y="5425591"/>
              <a:ext cx="1371933" cy="1625895"/>
              <a:chOff x="1966662" y="3151446"/>
              <a:chExt cx="1371933" cy="1625895"/>
            </a:xfrm>
          </p:grpSpPr>
          <p:grpSp>
            <p:nvGrpSpPr>
              <p:cNvPr id="89" name="Group 88">
                <a:extLst>
                  <a:ext uri="{FF2B5EF4-FFF2-40B4-BE49-F238E27FC236}">
                    <a16:creationId xmlns:a16="http://schemas.microsoft.com/office/drawing/2014/main" id="{D0F2B3A2-B978-4500-82A8-0E26774D61C9}"/>
                  </a:ext>
                </a:extLst>
              </p:cNvPr>
              <p:cNvGrpSpPr/>
              <p:nvPr/>
            </p:nvGrpSpPr>
            <p:grpSpPr>
              <a:xfrm>
                <a:off x="1966662" y="3151446"/>
                <a:ext cx="1371600" cy="1625895"/>
                <a:chOff x="1959042" y="3143857"/>
                <a:chExt cx="1371600" cy="1625895"/>
              </a:xfrm>
            </p:grpSpPr>
            <p:sp>
              <p:nvSpPr>
                <p:cNvPr id="91" name="TextBox 90">
                  <a:extLst>
                    <a:ext uri="{FF2B5EF4-FFF2-40B4-BE49-F238E27FC236}">
                      <a16:creationId xmlns:a16="http://schemas.microsoft.com/office/drawing/2014/main" id="{B7B5CE16-CAB4-4079-BAF9-12D9FA1892F1}"/>
                    </a:ext>
                  </a:extLst>
                </p:cNvPr>
                <p:cNvSpPr txBox="1"/>
                <p:nvPr/>
              </p:nvSpPr>
              <p:spPr>
                <a:xfrm>
                  <a:off x="1959042" y="3752211"/>
                  <a:ext cx="1371600" cy="908604"/>
                </a:xfrm>
                <a:prstGeom prst="rect">
                  <a:avLst/>
                </a:prstGeom>
                <a:noFill/>
              </p:spPr>
              <p:txBody>
                <a:bodyPr wrap="square" rtlCol="0">
                  <a:spAutoFit/>
                </a:bodyPr>
                <a:lstStyle/>
                <a:p>
                  <a:pPr algn="ctr" rtl="0"/>
                  <a:r>
                    <a:rPr lang="de-de" sz="1050" b="0" i="0" u="none" baseline="0" dirty="0">
                      <a:solidFill>
                        <a:srgbClr val="CC5D12"/>
                      </a:solidFill>
                    </a:rPr>
                    <a:t>Einführung in die Symbolische Mathematik mit MATLAB</a:t>
                  </a:r>
                </a:p>
              </p:txBody>
            </p:sp>
            <p:sp>
              <p:nvSpPr>
                <p:cNvPr id="92" name="Rectangle 91">
                  <a:extLst>
                    <a:ext uri="{FF2B5EF4-FFF2-40B4-BE49-F238E27FC236}">
                      <a16:creationId xmlns:a16="http://schemas.microsoft.com/office/drawing/2014/main" id="{29D7A71B-F4E2-4C8E-BD79-9BA6C37F86A9}"/>
                    </a:ext>
                  </a:extLst>
                </p:cNvPr>
                <p:cNvSpPr/>
                <p:nvPr/>
              </p:nvSpPr>
              <p:spPr>
                <a:xfrm>
                  <a:off x="1959042" y="3143857"/>
                  <a:ext cx="1371600" cy="162589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600"/>
                </a:p>
              </p:txBody>
            </p:sp>
          </p:grpSp>
          <p:pic>
            <p:nvPicPr>
              <p:cNvPr id="90" name="Picture 89">
                <a:extLst>
                  <a:ext uri="{FF2B5EF4-FFF2-40B4-BE49-F238E27FC236}">
                    <a16:creationId xmlns:a16="http://schemas.microsoft.com/office/drawing/2014/main" id="{FE861690-F326-43F6-9E8E-75F863193E12}"/>
                  </a:ext>
                </a:extLst>
              </p:cNvPr>
              <p:cNvPicPr>
                <a:picLocks noChangeAspect="1"/>
              </p:cNvPicPr>
              <p:nvPr/>
            </p:nvPicPr>
            <p:blipFill>
              <a:blip r:embed="rId24">
                <a:extLst>
                  <a:ext uri="{28A0092B-C50C-407E-A947-70E740481C1C}">
                    <a14:useLocalDpi xmlns:a14="http://schemas.microsoft.com/office/drawing/2010/main" val="0"/>
                  </a:ext>
                </a:extLst>
              </a:blip>
              <a:srcRect/>
              <a:stretch/>
            </p:blipFill>
            <p:spPr>
              <a:xfrm>
                <a:off x="1966663" y="3156742"/>
                <a:ext cx="1371932" cy="464512"/>
              </a:xfrm>
              <a:prstGeom prst="rect">
                <a:avLst/>
              </a:prstGeom>
            </p:spPr>
          </p:pic>
        </p:grpSp>
      </p:grpSp>
      <p:sp>
        <p:nvSpPr>
          <p:cNvPr id="97" name="TextBox 96">
            <a:extLst>
              <a:ext uri="{FF2B5EF4-FFF2-40B4-BE49-F238E27FC236}">
                <a16:creationId xmlns:a16="http://schemas.microsoft.com/office/drawing/2014/main" id="{B5A8169C-FFB8-44B5-B59C-85498C9AB85E}"/>
              </a:ext>
            </a:extLst>
          </p:cNvPr>
          <p:cNvSpPr txBox="1"/>
          <p:nvPr/>
        </p:nvSpPr>
        <p:spPr>
          <a:xfrm>
            <a:off x="8915652" y="1893218"/>
            <a:ext cx="1351432" cy="338554"/>
          </a:xfrm>
          <a:prstGeom prst="rect">
            <a:avLst/>
          </a:prstGeom>
          <a:noFill/>
        </p:spPr>
        <p:txBody>
          <a:bodyPr wrap="square" lIns="91440" tIns="45720" rIns="91440" bIns="45720" rtlCol="0" anchor="t">
            <a:spAutoFit/>
          </a:bodyPr>
          <a:lstStyle/>
          <a:p>
            <a:pPr algn="l" rtl="0"/>
            <a:r>
              <a:rPr lang="de-de" sz="1600" b="1" i="0" u="none" baseline="0">
                <a:latin typeface="Calibri"/>
                <a:ea typeface="Calibri"/>
                <a:cs typeface="Calibri"/>
                <a:sym typeface="Calibri"/>
              </a:rPr>
              <a:t>Data Science</a:t>
            </a:r>
          </a:p>
        </p:txBody>
      </p:sp>
      <p:sp>
        <p:nvSpPr>
          <p:cNvPr id="98" name="TextBox 97">
            <a:extLst>
              <a:ext uri="{FF2B5EF4-FFF2-40B4-BE49-F238E27FC236}">
                <a16:creationId xmlns:a16="http://schemas.microsoft.com/office/drawing/2014/main" id="{34DB20B5-9123-4D24-BA33-021F66DC1A93}"/>
              </a:ext>
            </a:extLst>
          </p:cNvPr>
          <p:cNvSpPr txBox="1"/>
          <p:nvPr/>
        </p:nvSpPr>
        <p:spPr>
          <a:xfrm>
            <a:off x="3627956" y="1889565"/>
            <a:ext cx="3182597" cy="338554"/>
          </a:xfrm>
          <a:prstGeom prst="rect">
            <a:avLst/>
          </a:prstGeom>
          <a:noFill/>
        </p:spPr>
        <p:txBody>
          <a:bodyPr wrap="square" lIns="91440" tIns="45720" rIns="91440" bIns="45720" rtlCol="0" anchor="t">
            <a:spAutoFit/>
          </a:bodyPr>
          <a:lstStyle/>
          <a:p>
            <a:pPr algn="l" rtl="0"/>
            <a:r>
              <a:rPr lang="de-de" sz="1600" b="1" i="0" u="none" baseline="0" dirty="0">
                <a:latin typeface="Calibri"/>
                <a:ea typeface="Calibri"/>
                <a:cs typeface="Calibri"/>
                <a:sym typeface="Calibri"/>
              </a:rPr>
              <a:t>Kernfunktionen von MATLAB</a:t>
            </a:r>
          </a:p>
        </p:txBody>
      </p:sp>
      <p:sp>
        <p:nvSpPr>
          <p:cNvPr id="100" name="TextBox 99">
            <a:extLst>
              <a:ext uri="{FF2B5EF4-FFF2-40B4-BE49-F238E27FC236}">
                <a16:creationId xmlns:a16="http://schemas.microsoft.com/office/drawing/2014/main" id="{28114D46-CB48-487A-A1D9-C5423E5012C6}"/>
              </a:ext>
            </a:extLst>
          </p:cNvPr>
          <p:cNvSpPr txBox="1"/>
          <p:nvPr/>
        </p:nvSpPr>
        <p:spPr>
          <a:xfrm>
            <a:off x="664820" y="1307943"/>
            <a:ext cx="3917571" cy="276999"/>
          </a:xfrm>
          <a:prstGeom prst="rect">
            <a:avLst/>
          </a:prstGeom>
          <a:solidFill>
            <a:schemeClr val="accent5">
              <a:lumMod val="20000"/>
              <a:lumOff val="80000"/>
            </a:schemeClr>
          </a:solidFill>
        </p:spPr>
        <p:txBody>
          <a:bodyPr wrap="square" lIns="91440" tIns="45720" rIns="91440" bIns="45720" rtlCol="0" anchor="t">
            <a:spAutoFit/>
          </a:bodyPr>
          <a:lstStyle/>
          <a:p>
            <a:pPr algn="l" rtl="0"/>
            <a:r>
              <a:rPr lang="de-de" sz="1200" b="0" i="0" u="none" baseline="0" dirty="0">
                <a:latin typeface="Arial"/>
                <a:ea typeface="Arial"/>
                <a:cs typeface="Arial"/>
                <a:sym typeface="Arial"/>
              </a:rPr>
              <a:t>22 Stunden KOSTENLOSE Inhalte – für alle verfügbar</a:t>
            </a:r>
            <a:endParaRPr lang="de-de" sz="1200" dirty="0">
              <a:latin typeface="Arial"/>
              <a:cs typeface="Arial"/>
            </a:endParaRPr>
          </a:p>
        </p:txBody>
      </p:sp>
      <p:sp>
        <p:nvSpPr>
          <p:cNvPr id="101" name="TextBox 100">
            <a:extLst>
              <a:ext uri="{FF2B5EF4-FFF2-40B4-BE49-F238E27FC236}">
                <a16:creationId xmlns:a16="http://schemas.microsoft.com/office/drawing/2014/main" id="{87D918B4-8D0F-4CBA-B0FD-350580AD1E5D}"/>
              </a:ext>
            </a:extLst>
          </p:cNvPr>
          <p:cNvSpPr txBox="1"/>
          <p:nvPr/>
        </p:nvSpPr>
        <p:spPr>
          <a:xfrm>
            <a:off x="3687840" y="4510523"/>
            <a:ext cx="6721949" cy="276999"/>
          </a:xfrm>
          <a:prstGeom prst="rect">
            <a:avLst/>
          </a:prstGeom>
          <a:solidFill>
            <a:schemeClr val="accent5">
              <a:lumMod val="20000"/>
              <a:lumOff val="80000"/>
            </a:schemeClr>
          </a:solidFill>
        </p:spPr>
        <p:txBody>
          <a:bodyPr wrap="square" lIns="91440" tIns="45720" rIns="91440" bIns="45720" rtlCol="0" anchor="t">
            <a:spAutoFit/>
          </a:bodyPr>
          <a:lstStyle/>
          <a:p>
            <a:pPr algn="l" rtl="0"/>
            <a:r>
              <a:rPr lang="de-de" sz="1200" b="0" i="0" u="none" baseline="0">
                <a:latin typeface="Arial"/>
                <a:ea typeface="Arial"/>
                <a:cs typeface="Arial"/>
                <a:sym typeface="Arial"/>
              </a:rPr>
              <a:t>11</a:t>
            </a:r>
            <a:r>
              <a:rPr lang="de-de" sz="1200" b="1" i="0" u="none" baseline="0">
                <a:solidFill>
                  <a:srgbClr val="FF0000"/>
                </a:solidFill>
                <a:latin typeface="Arial"/>
                <a:ea typeface="Arial"/>
                <a:cs typeface="Arial"/>
                <a:sym typeface="Arial"/>
              </a:rPr>
              <a:t> </a:t>
            </a:r>
            <a:r>
              <a:rPr lang="de-de" sz="1200" b="0" i="0" u="none" baseline="0">
                <a:latin typeface="Arial"/>
                <a:ea typeface="Arial"/>
                <a:cs typeface="Arial"/>
                <a:sym typeface="Arial"/>
              </a:rPr>
              <a:t>Stunden an Kompaktkursen zu Themen der numerischen Mathematik</a:t>
            </a:r>
          </a:p>
        </p:txBody>
      </p:sp>
      <p:sp>
        <p:nvSpPr>
          <p:cNvPr id="102" name="TextBox 101">
            <a:extLst>
              <a:ext uri="{FF2B5EF4-FFF2-40B4-BE49-F238E27FC236}">
                <a16:creationId xmlns:a16="http://schemas.microsoft.com/office/drawing/2014/main" id="{DF89E60E-643F-4035-8094-6F40865C3CA8}"/>
              </a:ext>
            </a:extLst>
          </p:cNvPr>
          <p:cNvSpPr txBox="1"/>
          <p:nvPr/>
        </p:nvSpPr>
        <p:spPr>
          <a:xfrm>
            <a:off x="3676855" y="2297512"/>
            <a:ext cx="8019645" cy="276999"/>
          </a:xfrm>
          <a:prstGeom prst="rect">
            <a:avLst/>
          </a:prstGeom>
          <a:solidFill>
            <a:schemeClr val="accent5">
              <a:lumMod val="20000"/>
              <a:lumOff val="80000"/>
            </a:schemeClr>
          </a:solidFill>
        </p:spPr>
        <p:txBody>
          <a:bodyPr wrap="square" lIns="91440" tIns="45720" rIns="91440" bIns="45720" rtlCol="0" anchor="t">
            <a:spAutoFit/>
          </a:bodyPr>
          <a:lstStyle/>
          <a:p>
            <a:pPr algn="l" rtl="0"/>
            <a:r>
              <a:rPr lang="de-de" sz="1200" b="0" i="0" u="none" baseline="0" dirty="0">
                <a:latin typeface="Arial"/>
                <a:ea typeface="Arial"/>
                <a:cs typeface="Arial"/>
                <a:sym typeface="Arial"/>
              </a:rPr>
              <a:t>56 Stunden umfassende MATLAB-Lerninhalte</a:t>
            </a:r>
          </a:p>
        </p:txBody>
      </p:sp>
    </p:spTree>
    <p:custDataLst>
      <p:tags r:id="rId1"/>
    </p:custDataLst>
    <p:extLst>
      <p:ext uri="{BB962C8B-B14F-4D97-AF65-F5344CB8AC3E}">
        <p14:creationId xmlns:p14="http://schemas.microsoft.com/office/powerpoint/2010/main" val="409637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54A9879-5D6A-FD46-BC0E-0E184968B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21664"/>
            <a:ext cx="12212722" cy="2548128"/>
          </a:xfrm>
          <a:prstGeom prst="rect">
            <a:avLst/>
          </a:prstGeom>
        </p:spPr>
      </p:pic>
      <p:sp>
        <p:nvSpPr>
          <p:cNvPr id="2" name="Title 1"/>
          <p:cNvSpPr>
            <a:spLocks noGrp="1"/>
          </p:cNvSpPr>
          <p:nvPr>
            <p:ph type="title"/>
          </p:nvPr>
        </p:nvSpPr>
        <p:spPr>
          <a:xfrm>
            <a:off x="523173" y="460982"/>
            <a:ext cx="11689549" cy="990600"/>
          </a:xfrm>
        </p:spPr>
        <p:txBody>
          <a:bodyPr/>
          <a:lstStyle/>
          <a:p>
            <a:pPr algn="l" rtl="0"/>
            <a:r>
              <a:rPr lang="de-de" b="0" i="0" u="none" baseline="0"/>
              <a:t>MATLAB Grader</a:t>
            </a:r>
          </a:p>
        </p:txBody>
      </p:sp>
      <p:grpSp>
        <p:nvGrpSpPr>
          <p:cNvPr id="6" name="Group 5">
            <a:extLst>
              <a:ext uri="{FF2B5EF4-FFF2-40B4-BE49-F238E27FC236}">
                <a16:creationId xmlns:a16="http://schemas.microsoft.com/office/drawing/2014/main" id="{7FFF0563-8D81-418C-A6B8-0ADD3E8EF412}"/>
              </a:ext>
            </a:extLst>
          </p:cNvPr>
          <p:cNvGrpSpPr/>
          <p:nvPr/>
        </p:nvGrpSpPr>
        <p:grpSpPr>
          <a:xfrm>
            <a:off x="942791" y="3729780"/>
            <a:ext cx="4340380" cy="3128220"/>
            <a:chOff x="927293" y="3954297"/>
            <a:chExt cx="4340380" cy="3128220"/>
          </a:xfrm>
        </p:grpSpPr>
        <p:pic>
          <p:nvPicPr>
            <p:cNvPr id="4" name="Graphic 3">
              <a:extLst>
                <a:ext uri="{FF2B5EF4-FFF2-40B4-BE49-F238E27FC236}">
                  <a16:creationId xmlns:a16="http://schemas.microsoft.com/office/drawing/2014/main" id="{D292D943-33AD-DC43-B7FE-7B775C3A45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7294" y="3954297"/>
              <a:ext cx="774509" cy="742101"/>
            </a:xfrm>
            <a:prstGeom prst="rect">
              <a:avLst/>
            </a:prstGeom>
          </p:spPr>
        </p:pic>
        <p:grpSp>
          <p:nvGrpSpPr>
            <p:cNvPr id="3" name="Group 2">
              <a:extLst>
                <a:ext uri="{FF2B5EF4-FFF2-40B4-BE49-F238E27FC236}">
                  <a16:creationId xmlns:a16="http://schemas.microsoft.com/office/drawing/2014/main" id="{9E1F4083-CAF1-4120-8F87-82711385B06E}"/>
                </a:ext>
              </a:extLst>
            </p:cNvPr>
            <p:cNvGrpSpPr/>
            <p:nvPr/>
          </p:nvGrpSpPr>
          <p:grpSpPr>
            <a:xfrm>
              <a:off x="927293" y="3954297"/>
              <a:ext cx="4340380" cy="3128220"/>
              <a:chOff x="927293" y="3954297"/>
              <a:chExt cx="4340380" cy="3128220"/>
            </a:xfrm>
          </p:grpSpPr>
          <p:pic>
            <p:nvPicPr>
              <p:cNvPr id="7" name="Graphic 6">
                <a:extLst>
                  <a:ext uri="{FF2B5EF4-FFF2-40B4-BE49-F238E27FC236}">
                    <a16:creationId xmlns:a16="http://schemas.microsoft.com/office/drawing/2014/main" id="{DD4A9AE9-7A6B-5C49-A939-C4B975B3E1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8559" y="5726563"/>
                <a:ext cx="774509" cy="742101"/>
              </a:xfrm>
              <a:prstGeom prst="rect">
                <a:avLst/>
              </a:prstGeom>
            </p:spPr>
          </p:pic>
          <p:pic>
            <p:nvPicPr>
              <p:cNvPr id="9" name="Graphic 8">
                <a:extLst>
                  <a:ext uri="{FF2B5EF4-FFF2-40B4-BE49-F238E27FC236}">
                    <a16:creationId xmlns:a16="http://schemas.microsoft.com/office/drawing/2014/main" id="{8790E8FD-49BD-594E-BF32-CF218B81C0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27293" y="4753848"/>
                <a:ext cx="774509" cy="742101"/>
              </a:xfrm>
              <a:prstGeom prst="rect">
                <a:avLst/>
              </a:prstGeom>
            </p:spPr>
          </p:pic>
          <p:sp>
            <p:nvSpPr>
              <p:cNvPr id="12" name="Content Placeholder 2">
                <a:extLst>
                  <a:ext uri="{FF2B5EF4-FFF2-40B4-BE49-F238E27FC236}">
                    <a16:creationId xmlns:a16="http://schemas.microsoft.com/office/drawing/2014/main" id="{C6351C88-3237-084B-89B4-C0C43D19F6E3}"/>
                  </a:ext>
                </a:extLst>
              </p:cNvPr>
              <p:cNvSpPr txBox="1">
                <a:spLocks/>
              </p:cNvSpPr>
              <p:nvPr/>
            </p:nvSpPr>
            <p:spPr>
              <a:xfrm>
                <a:off x="1964812" y="3954297"/>
                <a:ext cx="3302861" cy="3128220"/>
              </a:xfrm>
              <a:prstGeom prst="rect">
                <a:avLst/>
              </a:prstGeom>
            </p:spPr>
            <p:txBody>
              <a:bodyPr/>
              <a:lstStyle>
                <a:lvl1pPr marL="343755" indent="-343755" algn="l" defTabSz="916680" rtl="0" eaLnBrk="1" latinLnBrk="0" hangingPunct="1">
                  <a:spcBef>
                    <a:spcPct val="20000"/>
                  </a:spcBef>
                  <a:buClr>
                    <a:schemeClr val="tx2"/>
                  </a:buClr>
                  <a:buSzPct val="75000"/>
                  <a:buFont typeface="Wingdings" pitchFamily="2" charset="2"/>
                  <a:buChar char="§"/>
                  <a:defRPr sz="2400" kern="1200">
                    <a:solidFill>
                      <a:schemeClr val="tx1"/>
                    </a:solidFill>
                    <a:latin typeface="Arial" pitchFamily="34" charset="0"/>
                    <a:ea typeface="+mn-ea"/>
                    <a:cs typeface="Arial" pitchFamily="34" charset="0"/>
                  </a:defRPr>
                </a:lvl1pPr>
                <a:lvl2pPr marL="744802" indent="-286462" algn="l" defTabSz="91668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2pPr>
                <a:lvl3pPr marL="1145850" indent="-229170" algn="l" defTabSz="916680" rtl="0" eaLnBrk="1" latinLnBrk="0" hangingPunct="1">
                  <a:spcBef>
                    <a:spcPct val="20000"/>
                  </a:spcBef>
                  <a:buClr>
                    <a:schemeClr val="tx2"/>
                  </a:buClr>
                  <a:buSzPct val="75000"/>
                  <a:buFont typeface="Wingdings" pitchFamily="2" charset="2"/>
                  <a:buChar char="§"/>
                  <a:defRPr sz="1604" kern="1200">
                    <a:solidFill>
                      <a:schemeClr val="tx1"/>
                    </a:solidFill>
                    <a:latin typeface="Arial" pitchFamily="34" charset="0"/>
                    <a:ea typeface="+mn-ea"/>
                    <a:cs typeface="Arial" pitchFamily="34" charset="0"/>
                  </a:defRPr>
                </a:lvl3pPr>
                <a:lvl4pPr marL="1604190" indent="-229170" algn="l" defTabSz="916680" rtl="0" eaLnBrk="1" latinLnBrk="0" hangingPunct="1">
                  <a:spcBef>
                    <a:spcPct val="20000"/>
                  </a:spcBef>
                  <a:buFont typeface="Arial" pitchFamily="34" charset="0"/>
                  <a:buNone/>
                  <a:defRPr sz="1604" kern="1200">
                    <a:solidFill>
                      <a:schemeClr val="tx1"/>
                    </a:solidFill>
                    <a:latin typeface="Arial" pitchFamily="34" charset="0"/>
                    <a:ea typeface="+mn-ea"/>
                    <a:cs typeface="Arial" pitchFamily="34" charset="0"/>
                  </a:defRPr>
                </a:lvl4pPr>
                <a:lvl5pPr marL="2062531" indent="-229170" algn="l" defTabSz="916680" rtl="0" eaLnBrk="1" latinLnBrk="0" hangingPunct="1">
                  <a:spcBef>
                    <a:spcPct val="20000"/>
                  </a:spcBef>
                  <a:buClr>
                    <a:schemeClr val="tx2"/>
                  </a:buClr>
                  <a:buFont typeface="Arial" pitchFamily="34" charset="0"/>
                  <a:buChar char="»"/>
                  <a:defRPr sz="1404" kern="1200">
                    <a:solidFill>
                      <a:schemeClr val="tx1"/>
                    </a:solidFill>
                    <a:latin typeface="Arial" pitchFamily="34" charset="0"/>
                    <a:ea typeface="+mn-ea"/>
                    <a:cs typeface="Arial" pitchFamily="34" charset="0"/>
                  </a:defRPr>
                </a:lvl5pPr>
                <a:lvl6pPr marL="252087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21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55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5891" indent="-229170" algn="l" defTabSz="916680" rtl="0" eaLnBrk="1" latinLnBrk="0" hangingPunct="1">
                  <a:spcBef>
                    <a:spcPct val="20000"/>
                  </a:spcBef>
                  <a:buFont typeface="Arial" pitchFamily="34" charset="0"/>
                  <a:buChar char="•"/>
                  <a:defRPr sz="2005" kern="1200">
                    <a:solidFill>
                      <a:schemeClr val="tx1"/>
                    </a:solidFill>
                    <a:latin typeface="+mn-lt"/>
                    <a:ea typeface="+mn-ea"/>
                    <a:cs typeface="+mn-cs"/>
                  </a:defRPr>
                </a:lvl9pPr>
              </a:lstStyle>
              <a:p>
                <a:pPr marL="0" indent="0" algn="l" rtl="0">
                  <a:buNone/>
                </a:pPr>
                <a:r>
                  <a:rPr lang="de-de" sz="1600" b="0" i="0" u="none" baseline="0" dirty="0"/>
                  <a:t>Erstellung interaktiver Kursaufgaben</a:t>
                </a:r>
              </a:p>
              <a:p>
                <a:pPr marL="0" indent="0" algn="l" rtl="0">
                  <a:buNone/>
                </a:pPr>
                <a:endParaRPr lang="de-de" sz="1600" dirty="0"/>
              </a:p>
              <a:p>
                <a:pPr marL="0" indent="0" algn="l" rtl="0">
                  <a:buNone/>
                </a:pPr>
                <a:r>
                  <a:rPr lang="de-de" sz="1600" b="0" i="0" u="none" baseline="0" dirty="0"/>
                  <a:t>Automatische Bewertung der Arbeit von Studierenden mit Feedback</a:t>
                </a:r>
              </a:p>
              <a:p>
                <a:pPr marL="0" indent="0" algn="l" rtl="0">
                  <a:buNone/>
                </a:pPr>
                <a:endParaRPr lang="de-de" sz="1600" dirty="0"/>
              </a:p>
              <a:p>
                <a:pPr marL="0" indent="0" algn="l" rtl="0">
                  <a:buNone/>
                </a:pPr>
                <a:r>
                  <a:rPr lang="de-de" sz="1600" b="0" i="0" u="none" baseline="0" dirty="0"/>
                  <a:t>Ausführung Ihrer Aufgaben in jeder beliebigen Lernumgebung</a:t>
                </a:r>
              </a:p>
            </p:txBody>
          </p:sp>
        </p:grpSp>
      </p:grpSp>
      <p:pic>
        <p:nvPicPr>
          <p:cNvPr id="11" name="Picture 10">
            <a:extLst>
              <a:ext uri="{FF2B5EF4-FFF2-40B4-BE49-F238E27FC236}">
                <a16:creationId xmlns:a16="http://schemas.microsoft.com/office/drawing/2014/main" id="{FC4D385C-E105-D44E-83E3-56A951F6EC2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17976" y="3230813"/>
            <a:ext cx="5258353" cy="3040544"/>
          </a:xfrm>
          <a:prstGeom prst="rect">
            <a:avLst/>
          </a:prstGeom>
          <a:effectLst>
            <a:outerShdw blurRad="292100" dist="50800" dir="5400000" sx="99000" sy="99000" algn="ctr" rotWithShape="0">
              <a:srgbClr val="000000">
                <a:alpha val="25000"/>
              </a:srgbClr>
            </a:outerShdw>
          </a:effectLst>
        </p:spPr>
      </p:pic>
      <p:pic>
        <p:nvPicPr>
          <p:cNvPr id="10" name="Picture 9">
            <a:extLst>
              <a:ext uri="{FF2B5EF4-FFF2-40B4-BE49-F238E27FC236}">
                <a16:creationId xmlns:a16="http://schemas.microsoft.com/office/drawing/2014/main" id="{2E97982F-186A-694B-B767-F0DF1520E218}"/>
              </a:ext>
            </a:extLst>
          </p:cNvPr>
          <p:cNvPicPr>
            <a:picLocks noChangeAspect="1"/>
          </p:cNvPicPr>
          <p:nvPr/>
        </p:nvPicPr>
        <p:blipFill rotWithShape="1">
          <a:blip r:embed="rId12"/>
          <a:srcRect l="25705" t="18207" r="10440" b="16983"/>
          <a:stretch/>
        </p:blipFill>
        <p:spPr>
          <a:xfrm>
            <a:off x="7805631" y="1858275"/>
            <a:ext cx="3996267" cy="3731256"/>
          </a:xfrm>
          <a:prstGeom prst="rect">
            <a:avLst/>
          </a:prstGeom>
          <a:ln w="28575">
            <a:solidFill>
              <a:schemeClr val="accent1"/>
            </a:solidFill>
          </a:ln>
        </p:spPr>
      </p:pic>
      <p:sp>
        <p:nvSpPr>
          <p:cNvPr id="14" name="Rectangle 13">
            <a:extLst>
              <a:ext uri="{FF2B5EF4-FFF2-40B4-BE49-F238E27FC236}">
                <a16:creationId xmlns:a16="http://schemas.microsoft.com/office/drawing/2014/main" id="{FFDD1082-F038-44FE-9A96-2E3C234E6D5C}"/>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latin typeface="Arial" pitchFamily="34" charset="0"/>
              <a:cs typeface="Arial" pitchFamily="34" charset="0"/>
            </a:endParaRPr>
          </a:p>
        </p:txBody>
      </p:sp>
      <p:sp>
        <p:nvSpPr>
          <p:cNvPr id="16" name="Rectangle 15">
            <a:extLst>
              <a:ext uri="{FF2B5EF4-FFF2-40B4-BE49-F238E27FC236}">
                <a16:creationId xmlns:a16="http://schemas.microsoft.com/office/drawing/2014/main" id="{0C674962-EDA7-4A60-8F21-D660C3D6F426}"/>
              </a:ext>
            </a:extLst>
          </p:cNvPr>
          <p:cNvSpPr/>
          <p:nvPr/>
        </p:nvSpPr>
        <p:spPr>
          <a:xfrm>
            <a:off x="-88490" y="6380029"/>
            <a:ext cx="11765092" cy="292388"/>
          </a:xfrm>
          <a:prstGeom prst="rect">
            <a:avLst/>
          </a:prstGeom>
        </p:spPr>
        <p:txBody>
          <a:bodyPr wrap="square">
            <a:spAutoFit/>
          </a:bodyPr>
          <a:lstStyle/>
          <a:p>
            <a:pPr algn="r" rtl="0"/>
            <a:r>
              <a:rPr lang="de-de" sz="1300" b="1" i="0" u="none" baseline="0">
                <a:solidFill>
                  <a:schemeClr val="bg1"/>
                </a:solidFill>
              </a:rPr>
              <a:t>Besuchen Sie grader.mathworks.com</a:t>
            </a:r>
          </a:p>
        </p:txBody>
      </p:sp>
    </p:spTree>
    <p:custDataLst>
      <p:tags r:id="rId1"/>
    </p:custDataLst>
    <p:extLst>
      <p:ext uri="{BB962C8B-B14F-4D97-AF65-F5344CB8AC3E}">
        <p14:creationId xmlns:p14="http://schemas.microsoft.com/office/powerpoint/2010/main" val="297714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CAD0C-5C23-42B1-9B9D-A7A1C846C6D4}"/>
              </a:ext>
            </a:extLst>
          </p:cNvPr>
          <p:cNvSpPr>
            <a:spLocks noGrp="1"/>
          </p:cNvSpPr>
          <p:nvPr>
            <p:ph type="title"/>
          </p:nvPr>
        </p:nvSpPr>
        <p:spPr/>
        <p:txBody>
          <a:bodyPr/>
          <a:lstStyle/>
          <a:p>
            <a:pPr algn="l" rtl="0"/>
            <a:r>
              <a:rPr lang="de-de" b="0" i="0" u="none" baseline="0" dirty="0">
                <a:latin typeface="Arial"/>
                <a:ea typeface="Arial"/>
                <a:cs typeface="Arial"/>
                <a:sym typeface="Arial"/>
              </a:rPr>
              <a:t>Unterrichten mit dem MATLAB Live Editor</a:t>
            </a:r>
          </a:p>
        </p:txBody>
      </p:sp>
      <p:pic>
        <p:nvPicPr>
          <p:cNvPr id="5" name="Content Placeholder 4" descr="A screen shot of a computer&#10;&#10;Description generated with very high confidence">
            <a:extLst>
              <a:ext uri="{FF2B5EF4-FFF2-40B4-BE49-F238E27FC236}">
                <a16:creationId xmlns:a16="http://schemas.microsoft.com/office/drawing/2014/main" id="{044F7943-02A9-49A8-A5C5-BBFD8E33C9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0062" y="1447800"/>
            <a:ext cx="5392343" cy="4648200"/>
          </a:xfrm>
        </p:spPr>
      </p:pic>
      <p:sp>
        <p:nvSpPr>
          <p:cNvPr id="4" name="TextBox 3">
            <a:extLst>
              <a:ext uri="{FF2B5EF4-FFF2-40B4-BE49-F238E27FC236}">
                <a16:creationId xmlns:a16="http://schemas.microsoft.com/office/drawing/2014/main" id="{390E705E-0533-FE48-8D74-52C22A580B1C}"/>
              </a:ext>
            </a:extLst>
          </p:cNvPr>
          <p:cNvSpPr txBox="1"/>
          <p:nvPr/>
        </p:nvSpPr>
        <p:spPr>
          <a:xfrm>
            <a:off x="6029325" y="1891521"/>
            <a:ext cx="6162675" cy="2734082"/>
          </a:xfrm>
          <a:prstGeom prst="rect">
            <a:avLst/>
          </a:prstGeom>
          <a:solidFill>
            <a:srgbClr val="000000">
              <a:alpha val="80000"/>
            </a:srgbClr>
          </a:solidFill>
          <a:ln>
            <a:solidFill>
              <a:schemeClr val="tx1"/>
            </a:solidFill>
          </a:ln>
        </p:spPr>
        <p:txBody>
          <a:bodyPr wrap="square" lIns="182880" tIns="182880" rIns="182880" bIns="182880" rtlCol="0" anchor="t">
            <a:spAutoFit/>
          </a:bodyPr>
          <a:lstStyle/>
          <a:p>
            <a:pPr lvl="1" algn="l" rtl="0">
              <a:spcAft>
                <a:spcPts val="600"/>
              </a:spcAft>
            </a:pPr>
            <a:r>
              <a:rPr lang="de-de" sz="2000" b="1" i="0" u="none" baseline="0" dirty="0">
                <a:solidFill>
                  <a:schemeClr val="bg1"/>
                </a:solidFill>
                <a:latin typeface="Arial" pitchFamily="34" charset="0"/>
                <a:ea typeface="Arial" pitchFamily="34" charset="0"/>
                <a:cs typeface="Arial" pitchFamily="34" charset="0"/>
                <a:sym typeface="Arial" pitchFamily="34" charset="0"/>
              </a:rPr>
              <a:t>MATLAB im ausführbaren Notizblock</a:t>
            </a:r>
          </a:p>
          <a:p>
            <a:pPr marL="566738" lvl="1" algn="l" rtl="0">
              <a:spcBef>
                <a:spcPts val="400"/>
              </a:spcBef>
              <a:spcAft>
                <a:spcPts val="400"/>
              </a:spcAft>
            </a:pPr>
            <a:r>
              <a:rPr lang="de-de" sz="1600" b="0" i="0" u="none" baseline="0" dirty="0">
                <a:solidFill>
                  <a:schemeClr val="bg1"/>
                </a:solidFill>
                <a:latin typeface="Arial" pitchFamily="34" charset="0"/>
                <a:ea typeface="Arial" pitchFamily="34" charset="0"/>
                <a:cs typeface="Arial" pitchFamily="34" charset="0"/>
                <a:sym typeface="Arial" pitchFamily="34" charset="0"/>
              </a:rPr>
              <a:t>Erstellen Sie mit Live Scripts</a:t>
            </a:r>
            <a:r>
              <a:rPr lang="de-de" sz="1600" b="0" i="0" u="none" baseline="0" dirty="0">
                <a:solidFill>
                  <a:srgbClr val="00A9E0"/>
                </a:solidFill>
                <a:latin typeface="Arial" pitchFamily="34" charset="0"/>
                <a:ea typeface="Arial" pitchFamily="34" charset="0"/>
                <a:cs typeface="Arial" pitchFamily="34" charset="0"/>
                <a:sym typeface="Arial" pitchFamily="34" charset="0"/>
              </a:rPr>
              <a:t> spannende Vorträge </a:t>
            </a:r>
            <a:br>
              <a:rPr lang="th-TH" sz="1600" b="0" i="0" u="none" baseline="0" dirty="0">
                <a:solidFill>
                  <a:srgbClr val="00A9E0"/>
                </a:solidFill>
                <a:latin typeface="Arial" pitchFamily="34" charset="0"/>
                <a:ea typeface="Arial" pitchFamily="34" charset="0"/>
                <a:cs typeface="Arial" pitchFamily="34" charset="0"/>
                <a:sym typeface="Arial" pitchFamily="34" charset="0"/>
              </a:rPr>
            </a:br>
            <a:r>
              <a:rPr lang="de-de" sz="1600" b="0" i="0" u="none" baseline="0" dirty="0">
                <a:solidFill>
                  <a:schemeClr val="bg1"/>
                </a:solidFill>
                <a:latin typeface="Arial" pitchFamily="34" charset="0"/>
                <a:ea typeface="Arial" pitchFamily="34" charset="0"/>
                <a:cs typeface="Arial" pitchFamily="34" charset="0"/>
                <a:sym typeface="Arial" pitchFamily="34" charset="0"/>
              </a:rPr>
              <a:t>mit erläuterndem Text, mathematischen Gleichungen, Code und Ergebnissen.</a:t>
            </a:r>
            <a:endParaRPr lang="de-de" sz="1600" dirty="0">
              <a:solidFill>
                <a:srgbClr val="00A9E0"/>
              </a:solidFill>
              <a:latin typeface="Arial" pitchFamily="34" charset="0"/>
              <a:cs typeface="Arial" pitchFamily="34" charset="0"/>
            </a:endParaRPr>
          </a:p>
          <a:p>
            <a:pPr marL="566738" lvl="1" algn="l" rtl="0">
              <a:spcBef>
                <a:spcPts val="400"/>
              </a:spcBef>
              <a:spcAft>
                <a:spcPts val="400"/>
              </a:spcAft>
            </a:pPr>
            <a:r>
              <a:rPr lang="de-de" sz="1600" b="0" i="0" u="none" baseline="0" dirty="0">
                <a:solidFill>
                  <a:srgbClr val="00A9E0"/>
                </a:solidFill>
                <a:latin typeface="Arial" pitchFamily="34" charset="0"/>
                <a:ea typeface="Arial" pitchFamily="34" charset="0"/>
                <a:cs typeface="Arial" pitchFamily="34" charset="0"/>
                <a:sym typeface="Arial" pitchFamily="34" charset="0"/>
              </a:rPr>
              <a:t>Teilen Sie</a:t>
            </a:r>
            <a:r>
              <a:rPr lang="de-de" sz="1600" b="0" i="0" u="none" baseline="0" dirty="0">
                <a:solidFill>
                  <a:schemeClr val="bg1"/>
                </a:solidFill>
                <a:latin typeface="Arial" pitchFamily="34" charset="0"/>
                <a:ea typeface="Arial" pitchFamily="34" charset="0"/>
                <a:cs typeface="Arial" pitchFamily="34" charset="0"/>
                <a:sym typeface="Arial" pitchFamily="34" charset="0"/>
              </a:rPr>
              <a:t> Live Scripts direkt mit Kollegen </a:t>
            </a:r>
            <a:br>
              <a:rPr lang="de-de" sz="1600" b="0" i="0" u="none" baseline="0" dirty="0">
                <a:solidFill>
                  <a:schemeClr val="bg1"/>
                </a:solidFill>
                <a:latin typeface="Arial" pitchFamily="34" charset="0"/>
                <a:ea typeface="Arial" pitchFamily="34" charset="0"/>
                <a:cs typeface="Arial" pitchFamily="34" charset="0"/>
                <a:sym typeface="Arial" pitchFamily="34" charset="0"/>
              </a:rPr>
            </a:br>
            <a:r>
              <a:rPr lang="de-de" sz="1600" b="0" i="0" u="none" baseline="0" dirty="0">
                <a:solidFill>
                  <a:schemeClr val="bg1"/>
                </a:solidFill>
                <a:latin typeface="Arial" pitchFamily="34" charset="0"/>
                <a:ea typeface="Arial" pitchFamily="34" charset="0"/>
                <a:cs typeface="Arial" pitchFamily="34" charset="0"/>
                <a:sym typeface="Arial" pitchFamily="34" charset="0"/>
              </a:rPr>
              <a:t>oder Studierenden.</a:t>
            </a:r>
          </a:p>
          <a:p>
            <a:pPr marL="566738" lvl="1" algn="l" rtl="0">
              <a:spcBef>
                <a:spcPts val="400"/>
              </a:spcBef>
              <a:spcAft>
                <a:spcPts val="400"/>
              </a:spcAft>
            </a:pPr>
            <a:r>
              <a:rPr lang="de-de" sz="1600" b="0" i="0" u="none" baseline="0" dirty="0">
                <a:solidFill>
                  <a:schemeClr val="bg1"/>
                </a:solidFill>
                <a:latin typeface="Arial" pitchFamily="34" charset="0"/>
                <a:ea typeface="Arial" pitchFamily="34" charset="0"/>
                <a:cs typeface="Arial" pitchFamily="34" charset="0"/>
                <a:sym typeface="Arial" pitchFamily="34" charset="0"/>
              </a:rPr>
              <a:t>Arbeiten Sie in einer </a:t>
            </a:r>
            <a:r>
              <a:rPr lang="de-de" sz="1600" b="0" i="0" u="none" baseline="0" dirty="0">
                <a:solidFill>
                  <a:srgbClr val="00A9E0"/>
                </a:solidFill>
                <a:latin typeface="Arial" pitchFamily="34" charset="0"/>
                <a:ea typeface="Arial" pitchFamily="34" charset="0"/>
                <a:cs typeface="Arial" pitchFamily="34" charset="0"/>
                <a:sym typeface="Arial" pitchFamily="34" charset="0"/>
              </a:rPr>
              <a:t>festen Umgebung, </a:t>
            </a:r>
            <a:br>
              <a:rPr lang="de-de" sz="1600" b="0" i="0" u="none" baseline="0" dirty="0">
                <a:solidFill>
                  <a:srgbClr val="00A9E0"/>
                </a:solidFill>
                <a:latin typeface="Arial" pitchFamily="34" charset="0"/>
                <a:ea typeface="Arial" pitchFamily="34" charset="0"/>
                <a:cs typeface="Arial" pitchFamily="34" charset="0"/>
                <a:sym typeface="Arial" pitchFamily="34" charset="0"/>
              </a:rPr>
            </a:br>
            <a:r>
              <a:rPr lang="de-de" sz="1600" b="0" i="0" u="none" baseline="0" dirty="0">
                <a:solidFill>
                  <a:schemeClr val="bg1"/>
                </a:solidFill>
                <a:latin typeface="Arial" pitchFamily="34" charset="0"/>
                <a:ea typeface="Arial" pitchFamily="34" charset="0"/>
                <a:cs typeface="Arial" pitchFamily="34" charset="0"/>
                <a:sym typeface="Arial" pitchFamily="34" charset="0"/>
              </a:rPr>
              <a:t>um Kontextwechsel zu vermeiden.</a:t>
            </a:r>
          </a:p>
        </p:txBody>
      </p:sp>
      <p:sp>
        <p:nvSpPr>
          <p:cNvPr id="7" name="Rectangle 6">
            <a:extLst>
              <a:ext uri="{FF2B5EF4-FFF2-40B4-BE49-F238E27FC236}">
                <a16:creationId xmlns:a16="http://schemas.microsoft.com/office/drawing/2014/main" id="{C4DF2ABD-7705-436D-8B7B-15621E0E6ABC}"/>
              </a:ext>
            </a:extLst>
          </p:cNvPr>
          <p:cNvSpPr/>
          <p:nvPr/>
        </p:nvSpPr>
        <p:spPr>
          <a:xfrm>
            <a:off x="0" y="6285053"/>
            <a:ext cx="12192000" cy="572947"/>
          </a:xfrm>
          <a:prstGeom prst="rect">
            <a:avLst/>
          </a:prstGeom>
          <a:solidFill>
            <a:srgbClr val="024C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b="1">
              <a:latin typeface="Arial" pitchFamily="34" charset="0"/>
              <a:cs typeface="Arial" pitchFamily="34" charset="0"/>
            </a:endParaRPr>
          </a:p>
        </p:txBody>
      </p:sp>
      <p:sp>
        <p:nvSpPr>
          <p:cNvPr id="8" name="Rectangle 7">
            <a:extLst>
              <a:ext uri="{FF2B5EF4-FFF2-40B4-BE49-F238E27FC236}">
                <a16:creationId xmlns:a16="http://schemas.microsoft.com/office/drawing/2014/main" id="{33E4B22B-55A5-47A9-B8B4-0F965E7CE145}"/>
              </a:ext>
            </a:extLst>
          </p:cNvPr>
          <p:cNvSpPr/>
          <p:nvPr/>
        </p:nvSpPr>
        <p:spPr>
          <a:xfrm>
            <a:off x="540327" y="6402448"/>
            <a:ext cx="11224766" cy="292388"/>
          </a:xfrm>
          <a:prstGeom prst="rect">
            <a:avLst/>
          </a:prstGeom>
        </p:spPr>
        <p:txBody>
          <a:bodyPr wrap="square">
            <a:spAutoFit/>
          </a:bodyPr>
          <a:lstStyle/>
          <a:p>
            <a:pPr algn="r" rtl="0"/>
            <a:r>
              <a:rPr lang="de-de" sz="1300" b="1" i="0" u="none" baseline="0">
                <a:solidFill>
                  <a:schemeClr val="bg1"/>
                </a:solidFill>
              </a:rPr>
              <a:t>Besuchen Sie mathworks.com/products/matlab/live-editor </a:t>
            </a:r>
          </a:p>
        </p:txBody>
      </p:sp>
    </p:spTree>
    <p:custDataLst>
      <p:tags r:id="rId1"/>
    </p:custDataLst>
    <p:extLst>
      <p:ext uri="{BB962C8B-B14F-4D97-AF65-F5344CB8AC3E}">
        <p14:creationId xmlns:p14="http://schemas.microsoft.com/office/powerpoint/2010/main" val="9821656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Presentation3" id="{6F5C3A85-E13B-0B47-A520-CAFA75C5D439}" vid="{233173AB-C6A1-5A45-B081-6FA1C2CAE7D3}"/>
    </a:ext>
  </a:extLst>
</a:theme>
</file>

<file path=ppt/theme/theme2.xml><?xml version="1.0" encoding="utf-8"?>
<a:theme xmlns:a="http://schemas.openxmlformats.org/drawingml/2006/main" name="MW_Public_widescreen">
  <a:themeElements>
    <a:clrScheme name="TMW_PPT">
      <a:dk1>
        <a:sysClr val="windowText" lastClr="000000"/>
      </a:dk1>
      <a:lt1>
        <a:sysClr val="window" lastClr="FFFFFF"/>
      </a:lt1>
      <a:dk2>
        <a:srgbClr val="125687"/>
      </a:dk2>
      <a:lt2>
        <a:srgbClr val="EEECE1"/>
      </a:lt2>
      <a:accent1>
        <a:srgbClr val="95B3D7"/>
      </a:accent1>
      <a:accent2>
        <a:srgbClr val="781414"/>
      </a:accent2>
      <a:accent3>
        <a:srgbClr val="697819"/>
      </a:accent3>
      <a:accent4>
        <a:srgbClr val="D27809"/>
      </a:accent4>
      <a:accent5>
        <a:srgbClr val="BFBFBF"/>
      </a:accent5>
      <a:accent6>
        <a:srgbClr val="E5DD9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b="1" dirty="0" smtClean="0">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5">
              <a:lumMod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MW_Public.potx" id="{7B62C555-CD70-4EE5-8275-70287A7F6F1D}" vid="{C2E7C768-1CE4-4169-86EB-FCD5439530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462E46F4255D4A88EE28E13E582F5F" ma:contentTypeVersion="13" ma:contentTypeDescription="Create a new document." ma:contentTypeScope="" ma:versionID="c35b09df37ab3135475bebea682119ec">
  <xsd:schema xmlns:xsd="http://www.w3.org/2001/XMLSchema" xmlns:xs="http://www.w3.org/2001/XMLSchema" xmlns:p="http://schemas.microsoft.com/office/2006/metadata/properties" xmlns:ns2="105341cf-5a53-4330-a254-218156e7c0ce" xmlns:ns3="19f94994-4311-4823-a682-47492cb9e3e3" targetNamespace="http://schemas.microsoft.com/office/2006/metadata/properties" ma:root="true" ma:fieldsID="65bb55967b5640ee7a83068b7cb6d791" ns2:_="" ns3:_="">
    <xsd:import namespace="105341cf-5a53-4330-a254-218156e7c0ce"/>
    <xsd:import namespace="19f94994-4311-4823-a682-47492cb9e3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341cf-5a53-4330-a254-218156e7c0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9f94994-4311-4823-a682-47492cb9e3e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A53385D-D449-4F76-8B86-6943637CF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5341cf-5a53-4330-a254-218156e7c0ce"/>
    <ds:schemaRef ds:uri="19f94994-4311-4823-a682-47492cb9e3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1DF2E-245C-45DF-A9A5-EABECEA4295F}">
  <ds:schemaRefs>
    <ds:schemaRef ds:uri="http://schemas.microsoft.com/sharepoint/v3/contenttype/forms"/>
  </ds:schemaRefs>
</ds:datastoreItem>
</file>

<file path=customXml/itemProps3.xml><?xml version="1.0" encoding="utf-8"?>
<ds:datastoreItem xmlns:ds="http://schemas.openxmlformats.org/officeDocument/2006/customXml" ds:itemID="{73B851B7-D313-4E85-A1E0-5976CFE11EC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19f94994-4311-4823-a682-47492cb9e3e3"/>
    <ds:schemaRef ds:uri="105341cf-5a53-4330-a254-218156e7c0c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1045</Words>
  <Application>Microsoft Macintosh PowerPoint</Application>
  <PresentationFormat>Widescreen</PresentationFormat>
  <Paragraphs>128</Paragraphs>
  <Slides>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Courier New</vt:lpstr>
      <vt:lpstr>Wingdings</vt:lpstr>
      <vt:lpstr>MW_Public_widescreen</vt:lpstr>
      <vt:lpstr>MW_Public_widescreen</vt:lpstr>
      <vt:lpstr>PowerPoint Presentation</vt:lpstr>
      <vt:lpstr>PowerPoint Presentation</vt:lpstr>
      <vt:lpstr>In welchen Industriebereichen kommen MATLAB und Simulink zum Einsatz?</vt:lpstr>
      <vt:lpstr>Wo können Absolventen erwarten, später mit MATLAB und Simulink zu arbeiten?</vt:lpstr>
      <vt:lpstr>Jederzeit und von überall aus Zugriff für Dozenten, Beschäftigte, Studierende und Gäste</vt:lpstr>
      <vt:lpstr>Online-Schulungen für MATLAB und Simulink im ganz persönlichen Tempo</vt:lpstr>
      <vt:lpstr>Verfügbare Kurse für das Selbststudium</vt:lpstr>
      <vt:lpstr>MATLAB Grader</vt:lpstr>
      <vt:lpstr>Unterrichten mit dem MATLAB Live Editor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Customers</dc:title>
  <dc:subject/>
  <dc:creator>Jennifer Rose</dc:creator>
  <cp:keywords>Version 19.0</cp:keywords>
  <dc:description/>
  <cp:lastModifiedBy>Brian Wheatcraft</cp:lastModifiedBy>
  <cp:revision>37</cp:revision>
  <cp:lastPrinted>2021-06-28T16:49:12Z</cp:lastPrinted>
  <dcterms:created xsi:type="dcterms:W3CDTF">2019-10-29T14:44:41Z</dcterms:created>
  <dcterms:modified xsi:type="dcterms:W3CDTF">2021-07-14T01:42:07Z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441712758</vt:i4>
  </property>
  <property fmtid="{D5CDD505-2E9C-101B-9397-08002B2CF9AE}" pid="3" name="_NewReviewCycle">
    <vt:lpwstr/>
  </property>
  <property fmtid="{D5CDD505-2E9C-101B-9397-08002B2CF9AE}" pid="4" name="_EmailSubject">
    <vt:lpwstr>Quick PPT question</vt:lpwstr>
  </property>
  <property fmtid="{D5CDD505-2E9C-101B-9397-08002B2CF9AE}" pid="5" name="_AuthorEmail">
    <vt:lpwstr>Julie.Cornell@mathworks.com</vt:lpwstr>
  </property>
  <property fmtid="{D5CDD505-2E9C-101B-9397-08002B2CF9AE}" pid="6" name="_AuthorEmailDisplayName">
    <vt:lpwstr>Julie Cornell</vt:lpwstr>
  </property>
  <property fmtid="{D5CDD505-2E9C-101B-9397-08002B2CF9AE}" pid="7" name="ContentTypeId">
    <vt:lpwstr>0x010100EA462E46F4255D4A88EE28E13E582F5F</vt:lpwstr>
  </property>
  <property fmtid="{D5CDD505-2E9C-101B-9397-08002B2CF9AE}" pid="8" name="Order">
    <vt:r8>47491500</vt:r8>
  </property>
  <property fmtid="{D5CDD505-2E9C-101B-9397-08002B2CF9AE}" pid="9" name="xd_Signature">
    <vt:bool>false</vt:bool>
  </property>
  <property fmtid="{D5CDD505-2E9C-101B-9397-08002B2CF9AE}" pid="10" name="xd_ProgID">
    <vt:lpwstr/>
  </property>
  <property fmtid="{D5CDD505-2E9C-101B-9397-08002B2CF9AE}" pid="11" name="ComplianceAssetId">
    <vt:lpwstr/>
  </property>
  <property fmtid="{D5CDD505-2E9C-101B-9397-08002B2CF9AE}" pid="12" name="TemplateUrl">
    <vt:lpwstr/>
  </property>
  <property fmtid="{D5CDD505-2E9C-101B-9397-08002B2CF9AE}" pid="13" name="ArticulateGUID">
    <vt:lpwstr>79FEEA2E-8B2B-4828-ADAE-AF712F47B330</vt:lpwstr>
  </property>
  <property fmtid="{D5CDD505-2E9C-101B-9397-08002B2CF9AE}" pid="14" name="ArticulatePath">
    <vt:lpwstr>en-us_de-de_campus-digital-signage_edits_May2021</vt:lpwstr>
  </property>
</Properties>
</file>